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0" r:id="rId3"/>
    <p:sldId id="257" r:id="rId4"/>
    <p:sldId id="265" r:id="rId5"/>
    <p:sldId id="266" r:id="rId6"/>
    <p:sldId id="267" r:id="rId7"/>
    <p:sldId id="268" r:id="rId8"/>
    <p:sldId id="259" r:id="rId9"/>
    <p:sldId id="261" r:id="rId10"/>
    <p:sldId id="262" r:id="rId11"/>
    <p:sldId id="263" r:id="rId12"/>
    <p:sldId id="264" r:id="rId13"/>
    <p:sldId id="258" r:id="rId14"/>
    <p:sldId id="270" r:id="rId15"/>
    <p:sldId id="271" r:id="rId16"/>
    <p:sldId id="272" r:id="rId17"/>
    <p:sldId id="269" r:id="rId18"/>
    <p:sldId id="275"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9" autoAdjust="0"/>
    <p:restoredTop sz="94660"/>
  </p:normalViewPr>
  <p:slideViewPr>
    <p:cSldViewPr>
      <p:cViewPr varScale="1">
        <p:scale>
          <a:sx n="45" d="100"/>
          <a:sy n="45" d="100"/>
        </p:scale>
        <p:origin x="-154" y="-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759EB1-6631-49D3-9D1D-2155F914D921}" type="datetimeFigureOut">
              <a:rPr lang="en-US" smtClean="0"/>
              <a:pPr/>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ADB7C-DA49-4FC4-8D63-5F8B6ED0800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759EB1-6631-49D3-9D1D-2155F914D921}" type="datetimeFigureOut">
              <a:rPr lang="en-US" smtClean="0"/>
              <a:pPr/>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ADB7C-DA49-4FC4-8D63-5F8B6ED080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759EB1-6631-49D3-9D1D-2155F914D921}" type="datetimeFigureOut">
              <a:rPr lang="en-US" smtClean="0"/>
              <a:pPr/>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ADB7C-DA49-4FC4-8D63-5F8B6ED080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759EB1-6631-49D3-9D1D-2155F914D921}" type="datetimeFigureOut">
              <a:rPr lang="en-US" smtClean="0"/>
              <a:pPr/>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ADB7C-DA49-4FC4-8D63-5F8B6ED080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759EB1-6631-49D3-9D1D-2155F914D921}" type="datetimeFigureOut">
              <a:rPr lang="en-US" smtClean="0"/>
              <a:pPr/>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ADB7C-DA49-4FC4-8D63-5F8B6ED080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759EB1-6631-49D3-9D1D-2155F914D921}" type="datetimeFigureOut">
              <a:rPr lang="en-US" smtClean="0"/>
              <a:pPr/>
              <a:t>10/24/2013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ADB7C-DA49-4FC4-8D63-5F8B6ED080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759EB1-6631-49D3-9D1D-2155F914D921}" type="datetimeFigureOut">
              <a:rPr lang="en-US" smtClean="0"/>
              <a:pPr/>
              <a:t>10/24/2013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DADB7C-DA49-4FC4-8D63-5F8B6ED080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759EB1-6631-49D3-9D1D-2155F914D921}" type="datetimeFigureOut">
              <a:rPr lang="en-US" smtClean="0"/>
              <a:pPr/>
              <a:t>10/24/2013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DADB7C-DA49-4FC4-8D63-5F8B6ED080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759EB1-6631-49D3-9D1D-2155F914D921}" type="datetimeFigureOut">
              <a:rPr lang="en-US" smtClean="0"/>
              <a:pPr/>
              <a:t>10/24/2013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DADB7C-DA49-4FC4-8D63-5F8B6ED080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759EB1-6631-49D3-9D1D-2155F914D921}" type="datetimeFigureOut">
              <a:rPr lang="en-US" smtClean="0"/>
              <a:pPr/>
              <a:t>10/24/2013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ADB7C-DA49-4FC4-8D63-5F8B6ED080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759EB1-6631-49D3-9D1D-2155F914D921}" type="datetimeFigureOut">
              <a:rPr lang="en-US" smtClean="0"/>
              <a:pPr/>
              <a:t>10/24/2013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ADB7C-DA49-4FC4-8D63-5F8B6ED080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59EB1-6631-49D3-9D1D-2155F914D921}" type="datetimeFigureOut">
              <a:rPr lang="en-US" smtClean="0"/>
              <a:pPr/>
              <a:t>10/24/2013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ADB7C-DA49-4FC4-8D63-5F8B6ED080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a:bodyPr>
          <a:lstStyle/>
          <a:p>
            <a:r>
              <a:rPr lang="en-US" sz="8000" b="1" dirty="0" smtClean="0">
                <a:solidFill>
                  <a:srgbClr val="FF0000"/>
                </a:solidFill>
                <a:latin typeface="Times New Roman" pitchFamily="18" charset="0"/>
                <a:cs typeface="Times New Roman" pitchFamily="18" charset="0"/>
              </a:rPr>
              <a:t>M</a:t>
            </a:r>
            <a:r>
              <a:rPr lang="en-US" sz="8000" b="1" dirty="0" smtClean="0">
                <a:solidFill>
                  <a:srgbClr val="FFC000"/>
                </a:solidFill>
                <a:latin typeface="Times New Roman" pitchFamily="18" charset="0"/>
                <a:cs typeface="Times New Roman" pitchFamily="18" charset="0"/>
              </a:rPr>
              <a:t>L</a:t>
            </a:r>
            <a:r>
              <a:rPr lang="en-US" sz="8000" b="1" dirty="0" smtClean="0">
                <a:solidFill>
                  <a:srgbClr val="FFFF00"/>
                </a:solidFill>
                <a:latin typeface="Times New Roman" pitchFamily="18" charset="0"/>
                <a:cs typeface="Times New Roman" pitchFamily="18" charset="0"/>
              </a:rPr>
              <a:t>A</a:t>
            </a:r>
            <a:r>
              <a:rPr lang="en-US" sz="8000" b="1" dirty="0" smtClean="0">
                <a:latin typeface="Times New Roman" pitchFamily="18" charset="0"/>
                <a:cs typeface="Times New Roman" pitchFamily="18" charset="0"/>
              </a:rPr>
              <a:t> </a:t>
            </a:r>
            <a:r>
              <a:rPr lang="en-US" sz="8000" b="1" dirty="0" smtClean="0">
                <a:solidFill>
                  <a:srgbClr val="92D050"/>
                </a:solidFill>
                <a:latin typeface="Times New Roman" pitchFamily="18" charset="0"/>
                <a:cs typeface="Times New Roman" pitchFamily="18" charset="0"/>
              </a:rPr>
              <a:t>F</a:t>
            </a:r>
            <a:r>
              <a:rPr lang="en-US" sz="8000" b="1" dirty="0" smtClean="0">
                <a:solidFill>
                  <a:srgbClr val="00B050"/>
                </a:solidFill>
                <a:latin typeface="Times New Roman" pitchFamily="18" charset="0"/>
                <a:cs typeface="Times New Roman" pitchFamily="18" charset="0"/>
              </a:rPr>
              <a:t>o</a:t>
            </a:r>
            <a:r>
              <a:rPr lang="en-US" sz="8000" b="1" dirty="0" smtClean="0">
                <a:solidFill>
                  <a:srgbClr val="00B0F0"/>
                </a:solidFill>
                <a:latin typeface="Times New Roman" pitchFamily="18" charset="0"/>
                <a:cs typeface="Times New Roman" pitchFamily="18" charset="0"/>
              </a:rPr>
              <a:t>r</a:t>
            </a:r>
            <a:r>
              <a:rPr lang="en-US" sz="8000" b="1" dirty="0" smtClean="0">
                <a:solidFill>
                  <a:srgbClr val="0070C0"/>
                </a:solidFill>
                <a:latin typeface="Times New Roman" pitchFamily="18" charset="0"/>
                <a:cs typeface="Times New Roman" pitchFamily="18" charset="0"/>
              </a:rPr>
              <a:t>m</a:t>
            </a:r>
            <a:r>
              <a:rPr lang="en-US" sz="8000" b="1" dirty="0" smtClean="0">
                <a:solidFill>
                  <a:schemeClr val="accent1">
                    <a:lumMod val="40000"/>
                    <a:lumOff val="60000"/>
                  </a:schemeClr>
                </a:solidFill>
                <a:latin typeface="Times New Roman" pitchFamily="18" charset="0"/>
                <a:cs typeface="Times New Roman" pitchFamily="18" charset="0"/>
              </a:rPr>
              <a:t>a</a:t>
            </a:r>
            <a:r>
              <a:rPr lang="en-US" sz="8000" b="1" dirty="0" smtClean="0">
                <a:solidFill>
                  <a:srgbClr val="7030A0"/>
                </a:solidFill>
                <a:latin typeface="Times New Roman" pitchFamily="18" charset="0"/>
                <a:cs typeface="Times New Roman" pitchFamily="18" charset="0"/>
              </a:rPr>
              <a:t>t</a:t>
            </a:r>
            <a:r>
              <a:rPr lang="en-US" sz="8000" b="1" dirty="0" smtClean="0">
                <a:solidFill>
                  <a:schemeClr val="accent4"/>
                </a:solidFill>
                <a:latin typeface="Times New Roman" pitchFamily="18" charset="0"/>
                <a:cs typeface="Times New Roman" pitchFamily="18" charset="0"/>
              </a:rPr>
              <a:t>t</a:t>
            </a:r>
            <a:r>
              <a:rPr lang="en-US" sz="8000" b="1" dirty="0" smtClean="0">
                <a:solidFill>
                  <a:schemeClr val="accent2">
                    <a:lumMod val="40000"/>
                    <a:lumOff val="60000"/>
                  </a:schemeClr>
                </a:solidFill>
                <a:latin typeface="Times New Roman" pitchFamily="18" charset="0"/>
                <a:cs typeface="Times New Roman" pitchFamily="18" charset="0"/>
              </a:rPr>
              <a:t>i</a:t>
            </a:r>
            <a:r>
              <a:rPr lang="en-US" sz="8000" b="1" dirty="0" smtClean="0">
                <a:solidFill>
                  <a:srgbClr val="FF0000"/>
                </a:solidFill>
                <a:latin typeface="Times New Roman" pitchFamily="18" charset="0"/>
                <a:cs typeface="Times New Roman" pitchFamily="18" charset="0"/>
              </a:rPr>
              <a:t>n</a:t>
            </a:r>
            <a:r>
              <a:rPr lang="en-US" sz="8000" b="1" dirty="0" smtClean="0">
                <a:solidFill>
                  <a:srgbClr val="FFC000"/>
                </a:solidFill>
                <a:latin typeface="Times New Roman" pitchFamily="18" charset="0"/>
                <a:cs typeface="Times New Roman" pitchFamily="18" charset="0"/>
              </a:rPr>
              <a:t>g</a:t>
            </a:r>
            <a:endParaRPr lang="en-US" sz="8000" b="1" dirty="0">
              <a:solidFill>
                <a:srgbClr val="FFC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3886200"/>
            <a:ext cx="6477000" cy="2590800"/>
          </a:xfrm>
        </p:spPr>
        <p:txBody>
          <a:bodyPr/>
          <a:lstStyle/>
          <a:p>
            <a:r>
              <a:rPr lang="en-US" b="1" dirty="0" smtClean="0">
                <a:solidFill>
                  <a:srgbClr val="FFFF00"/>
                </a:solidFill>
                <a:latin typeface="Times New Roman" pitchFamily="18" charset="0"/>
                <a:cs typeface="Times New Roman" pitchFamily="18" charset="0"/>
              </a:rPr>
              <a:t>By: </a:t>
            </a:r>
          </a:p>
          <a:p>
            <a:r>
              <a:rPr lang="en-US" b="1" dirty="0" smtClean="0">
                <a:solidFill>
                  <a:srgbClr val="7030A0"/>
                </a:solidFill>
                <a:latin typeface="Times New Roman" pitchFamily="18" charset="0"/>
                <a:cs typeface="Times New Roman" pitchFamily="18" charset="0"/>
              </a:rPr>
              <a:t>Kymberly Briska</a:t>
            </a:r>
          </a:p>
          <a:p>
            <a:r>
              <a:rPr lang="en-US" b="1" dirty="0" smtClean="0">
                <a:solidFill>
                  <a:srgbClr val="7030A0"/>
                </a:solidFill>
                <a:latin typeface="Times New Roman" pitchFamily="18" charset="0"/>
                <a:cs typeface="Times New Roman" pitchFamily="18" charset="0"/>
              </a:rPr>
              <a:t>Ternesha Noelzinord</a:t>
            </a:r>
          </a:p>
          <a:p>
            <a:r>
              <a:rPr lang="en-US" b="1" dirty="0" smtClean="0">
                <a:solidFill>
                  <a:srgbClr val="7030A0"/>
                </a:solidFill>
                <a:latin typeface="Times New Roman" pitchFamily="18" charset="0"/>
                <a:cs typeface="Times New Roman" pitchFamily="18" charset="0"/>
              </a:rPr>
              <a:t> Idayat Idris</a:t>
            </a:r>
          </a:p>
          <a:p>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solidFill>
                  <a:srgbClr val="FF0000"/>
                </a:solidFill>
              </a:rPr>
              <a:t>Header Con’t</a:t>
            </a:r>
            <a:endParaRPr lang="en-US" dirty="0">
              <a:solidFill>
                <a:srgbClr val="FF0000"/>
              </a:solidFill>
            </a:endParaRPr>
          </a:p>
        </p:txBody>
      </p:sp>
      <p:sp>
        <p:nvSpPr>
          <p:cNvPr id="3" name="Content Placeholder 2"/>
          <p:cNvSpPr>
            <a:spLocks noGrp="1"/>
          </p:cNvSpPr>
          <p:nvPr>
            <p:ph idx="1"/>
          </p:nvPr>
        </p:nvSpPr>
        <p:spPr>
          <a:xfrm>
            <a:off x="457200" y="762000"/>
            <a:ext cx="8229600" cy="4525963"/>
          </a:xfrm>
        </p:spPr>
        <p:txBody>
          <a:bodyPr/>
          <a:lstStyle/>
          <a:p>
            <a:r>
              <a:rPr lang="en-US" dirty="0" smtClean="0">
                <a:solidFill>
                  <a:srgbClr val="7030A0"/>
                </a:solidFill>
              </a:rPr>
              <a:t>Once you click “Page number” this will pop up and you will want to choose the option to put it in the top right corner of your page.</a:t>
            </a:r>
            <a:endParaRPr lang="en-US" dirty="0">
              <a:solidFill>
                <a:srgbClr val="7030A0"/>
              </a:solidFill>
            </a:endParaRPr>
          </a:p>
        </p:txBody>
      </p:sp>
      <p:pic>
        <p:nvPicPr>
          <p:cNvPr id="4" name="Picture 3" descr="MLA2.jpg"/>
          <p:cNvPicPr>
            <a:picLocks noChangeAspect="1"/>
          </p:cNvPicPr>
          <p:nvPr/>
        </p:nvPicPr>
        <p:blipFill>
          <a:blip r:embed="rId2" cstate="print"/>
          <a:stretch>
            <a:fillRect/>
          </a:stretch>
        </p:blipFill>
        <p:spPr>
          <a:xfrm>
            <a:off x="228600" y="2286000"/>
            <a:ext cx="8610600" cy="484109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0000"/>
                </a:solidFill>
              </a:rPr>
              <a:t>Header Con’t </a:t>
            </a:r>
            <a:endParaRPr lang="en-US" dirty="0">
              <a:solidFill>
                <a:srgbClr val="FF0000"/>
              </a:solidFill>
            </a:endParaRPr>
          </a:p>
        </p:txBody>
      </p:sp>
      <p:sp>
        <p:nvSpPr>
          <p:cNvPr id="3" name="Content Placeholder 2"/>
          <p:cNvSpPr>
            <a:spLocks noGrp="1"/>
          </p:cNvSpPr>
          <p:nvPr>
            <p:ph idx="1"/>
          </p:nvPr>
        </p:nvSpPr>
        <p:spPr>
          <a:xfrm>
            <a:off x="457200" y="1143000"/>
            <a:ext cx="8229600" cy="5410200"/>
          </a:xfrm>
        </p:spPr>
        <p:txBody>
          <a:bodyPr>
            <a:normAutofit/>
          </a:bodyPr>
          <a:lstStyle/>
          <a:p>
            <a:r>
              <a:rPr lang="en-US" dirty="0" smtClean="0">
                <a:solidFill>
                  <a:srgbClr val="7030A0"/>
                </a:solidFill>
              </a:rPr>
              <a:t>Once you insert the page number you can now type in your last name next to the page number and now this header will appear on every page of your paper.</a:t>
            </a:r>
          </a:p>
          <a:p>
            <a:r>
              <a:rPr lang="en-US" dirty="0" smtClean="0">
                <a:solidFill>
                  <a:srgbClr val="7030A0"/>
                </a:solidFill>
              </a:rPr>
              <a:t>Once you type your last name you will want to click CTRL+A to select all the text in the header and change your font to Times New Roman at 12 pt. </a:t>
            </a:r>
          </a:p>
          <a:p>
            <a:r>
              <a:rPr lang="en-US" dirty="0" smtClean="0">
                <a:solidFill>
                  <a:srgbClr val="7030A0"/>
                </a:solidFill>
              </a:rPr>
              <a:t>It is VERY important you have the right font and size in every part of your paper!! </a:t>
            </a:r>
            <a:r>
              <a:rPr lang="en-US" dirty="0" smtClean="0">
                <a:solidFill>
                  <a:srgbClr val="7030A0"/>
                </a:solidFill>
                <a:sym typeface="Wingdings" pitchFamily="2" charset="2"/>
              </a:rPr>
              <a:t></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LA2.jpg"/>
          <p:cNvPicPr>
            <a:picLocks noGrp="1" noChangeAspect="1"/>
          </p:cNvPicPr>
          <p:nvPr>
            <p:ph idx="1"/>
          </p:nvPr>
        </p:nvPicPr>
        <p:blipFill>
          <a:blip r:embed="rId2" cstate="print"/>
          <a:stretch>
            <a:fillRect/>
          </a:stretch>
        </p:blipFill>
        <p:spPr>
          <a:xfrm>
            <a:off x="228600" y="228600"/>
            <a:ext cx="8610600" cy="6019800"/>
          </a:xfrm>
        </p:spPr>
      </p:pic>
      <p:sp>
        <p:nvSpPr>
          <p:cNvPr id="5" name="Oval 4"/>
          <p:cNvSpPr/>
          <p:nvPr/>
        </p:nvSpPr>
        <p:spPr>
          <a:xfrm>
            <a:off x="1066800" y="457200"/>
            <a:ext cx="19050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rgbClr val="FF0000"/>
                </a:solidFill>
              </a:rPr>
              <a:t>Before Beginning Your Paper</a:t>
            </a:r>
            <a:endParaRPr lang="en-US" dirty="0">
              <a:solidFill>
                <a:srgbClr val="FF0000"/>
              </a:solidFill>
            </a:endParaRPr>
          </a:p>
        </p:txBody>
      </p:sp>
      <p:sp>
        <p:nvSpPr>
          <p:cNvPr id="3" name="Content Placeholder 2"/>
          <p:cNvSpPr>
            <a:spLocks noGrp="1"/>
          </p:cNvSpPr>
          <p:nvPr>
            <p:ph idx="1"/>
          </p:nvPr>
        </p:nvSpPr>
        <p:spPr>
          <a:xfrm>
            <a:off x="0" y="762000"/>
            <a:ext cx="9144000" cy="1905000"/>
          </a:xfrm>
        </p:spPr>
        <p:txBody>
          <a:bodyPr>
            <a:normAutofit fontScale="77500" lnSpcReduction="20000"/>
          </a:bodyPr>
          <a:lstStyle/>
          <a:p>
            <a:r>
              <a:rPr lang="en-US" dirty="0" smtClean="0">
                <a:solidFill>
                  <a:srgbClr val="7030A0"/>
                </a:solidFill>
              </a:rPr>
              <a:t>At the top left side of your paper you should ALWAYS INCLUDE:</a:t>
            </a:r>
          </a:p>
          <a:p>
            <a:pPr lvl="1"/>
            <a:r>
              <a:rPr lang="en-US" dirty="0" smtClean="0">
                <a:solidFill>
                  <a:srgbClr val="7030A0"/>
                </a:solidFill>
              </a:rPr>
              <a:t>Your Name</a:t>
            </a:r>
          </a:p>
          <a:p>
            <a:pPr lvl="1"/>
            <a:r>
              <a:rPr lang="en-US" dirty="0" smtClean="0">
                <a:solidFill>
                  <a:srgbClr val="7030A0"/>
                </a:solidFill>
              </a:rPr>
              <a:t>Instructors name</a:t>
            </a:r>
          </a:p>
          <a:p>
            <a:pPr lvl="1"/>
            <a:r>
              <a:rPr lang="en-US" dirty="0" smtClean="0">
                <a:solidFill>
                  <a:srgbClr val="7030A0"/>
                </a:solidFill>
              </a:rPr>
              <a:t>The course Name</a:t>
            </a:r>
          </a:p>
          <a:p>
            <a:pPr lvl="1"/>
            <a:r>
              <a:rPr lang="en-US" dirty="0" smtClean="0">
                <a:solidFill>
                  <a:srgbClr val="7030A0"/>
                </a:solidFill>
              </a:rPr>
              <a:t>The due date of the paper( not the day you wrote it)</a:t>
            </a:r>
            <a:endParaRPr lang="en-US" dirty="0">
              <a:solidFill>
                <a:srgbClr val="7030A0"/>
              </a:solidFill>
            </a:endParaRPr>
          </a:p>
        </p:txBody>
      </p:sp>
      <p:sp>
        <p:nvSpPr>
          <p:cNvPr id="6" name="Left Arrow 5"/>
          <p:cNvSpPr/>
          <p:nvPr/>
        </p:nvSpPr>
        <p:spPr>
          <a:xfrm>
            <a:off x="3505200" y="4419600"/>
            <a:ext cx="9906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LA2.jpg"/>
          <p:cNvPicPr>
            <a:picLocks noChangeAspect="1"/>
          </p:cNvPicPr>
          <p:nvPr/>
        </p:nvPicPr>
        <p:blipFill>
          <a:blip r:embed="rId2" cstate="print"/>
          <a:stretch>
            <a:fillRect/>
          </a:stretch>
        </p:blipFill>
        <p:spPr>
          <a:xfrm>
            <a:off x="457200" y="2438400"/>
            <a:ext cx="8686800" cy="4883941"/>
          </a:xfrm>
          <a:prstGeom prst="rect">
            <a:avLst/>
          </a:prstGeom>
        </p:spPr>
      </p:pic>
      <p:sp>
        <p:nvSpPr>
          <p:cNvPr id="8" name="Left Arrow 7"/>
          <p:cNvSpPr/>
          <p:nvPr/>
        </p:nvSpPr>
        <p:spPr>
          <a:xfrm>
            <a:off x="3352800" y="4648200"/>
            <a:ext cx="11430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 cy="6858000"/>
          </a:xfrm>
        </p:spPr>
        <p:txBody>
          <a:bodyPr/>
          <a:lstStyle/>
          <a:p>
            <a:r>
              <a:rPr lang="en-US" dirty="0" smtClean="0">
                <a:solidFill>
                  <a:srgbClr val="FF0000"/>
                </a:solidFill>
              </a:rPr>
              <a:t>D</a:t>
            </a:r>
            <a:br>
              <a:rPr lang="en-US" dirty="0" smtClean="0">
                <a:solidFill>
                  <a:srgbClr val="FF0000"/>
                </a:solidFill>
              </a:rPr>
            </a:br>
            <a:r>
              <a:rPr lang="en-US" dirty="0" smtClean="0">
                <a:solidFill>
                  <a:srgbClr val="FF0000"/>
                </a:solidFill>
              </a:rPr>
              <a:t>O</a:t>
            </a:r>
            <a:br>
              <a:rPr lang="en-US" dirty="0" smtClean="0">
                <a:solidFill>
                  <a:srgbClr val="FF0000"/>
                </a:solidFill>
              </a:rPr>
            </a:br>
            <a:r>
              <a:rPr lang="en-US" dirty="0" smtClean="0">
                <a:solidFill>
                  <a:srgbClr val="FF0000"/>
                </a:solidFill>
              </a:rPr>
              <a:t>U</a:t>
            </a:r>
            <a:br>
              <a:rPr lang="en-US" dirty="0" smtClean="0">
                <a:solidFill>
                  <a:srgbClr val="FF0000"/>
                </a:solidFill>
              </a:rPr>
            </a:br>
            <a:r>
              <a:rPr lang="en-US" dirty="0" smtClean="0">
                <a:solidFill>
                  <a:srgbClr val="FF0000"/>
                </a:solidFill>
              </a:rPr>
              <a:t>B</a:t>
            </a:r>
            <a:br>
              <a:rPr lang="en-US" dirty="0" smtClean="0">
                <a:solidFill>
                  <a:srgbClr val="FF0000"/>
                </a:solidFill>
              </a:rPr>
            </a:br>
            <a:r>
              <a:rPr lang="en-US" dirty="0" smtClean="0">
                <a:solidFill>
                  <a:srgbClr val="FF0000"/>
                </a:solidFill>
              </a:rPr>
              <a:t>L</a:t>
            </a:r>
            <a:br>
              <a:rPr lang="en-US" dirty="0" smtClean="0">
                <a:solidFill>
                  <a:srgbClr val="FF0000"/>
                </a:solidFill>
              </a:rPr>
            </a:br>
            <a:r>
              <a:rPr lang="en-US" dirty="0" smtClean="0">
                <a:solidFill>
                  <a:srgbClr val="FF0000"/>
                </a:solidFill>
              </a:rPr>
              <a:t>E</a:t>
            </a:r>
            <a:endParaRPr lang="en-US" dirty="0">
              <a:solidFill>
                <a:srgbClr val="FF0000"/>
              </a:solidFill>
            </a:endParaRPr>
          </a:p>
        </p:txBody>
      </p:sp>
      <p:sp>
        <p:nvSpPr>
          <p:cNvPr id="3" name="Content Placeholder 2"/>
          <p:cNvSpPr>
            <a:spLocks noGrp="1"/>
          </p:cNvSpPr>
          <p:nvPr>
            <p:ph idx="1"/>
          </p:nvPr>
        </p:nvSpPr>
        <p:spPr>
          <a:xfrm>
            <a:off x="457200" y="0"/>
            <a:ext cx="8229600" cy="4525963"/>
          </a:xfrm>
        </p:spPr>
        <p:txBody>
          <a:bodyPr/>
          <a:lstStyle/>
          <a:p>
            <a:r>
              <a:rPr lang="en-US" dirty="0" smtClean="0">
                <a:solidFill>
                  <a:srgbClr val="7030A0"/>
                </a:solidFill>
              </a:rPr>
              <a:t>Once you have:	</a:t>
            </a:r>
          </a:p>
          <a:p>
            <a:pPr lvl="1"/>
            <a:r>
              <a:rPr lang="en-US" dirty="0" smtClean="0">
                <a:solidFill>
                  <a:srgbClr val="7030A0"/>
                </a:solidFill>
              </a:rPr>
              <a:t>Your name, your instructors name, class title, and date this would be a good time to double space your paper. So that you know its correctly formatted as you’re writing. </a:t>
            </a:r>
          </a:p>
          <a:p>
            <a:pPr lvl="1"/>
            <a:endParaRPr lang="en-US" dirty="0">
              <a:solidFill>
                <a:srgbClr val="7030A0"/>
              </a:solidFill>
            </a:endParaRPr>
          </a:p>
        </p:txBody>
      </p:sp>
      <p:sp>
        <p:nvSpPr>
          <p:cNvPr id="4" name="TextBox 3"/>
          <p:cNvSpPr txBox="1"/>
          <p:nvPr/>
        </p:nvSpPr>
        <p:spPr>
          <a:xfrm>
            <a:off x="8382000" y="1295400"/>
            <a:ext cx="762000" cy="4401205"/>
          </a:xfrm>
          <a:prstGeom prst="rect">
            <a:avLst/>
          </a:prstGeom>
          <a:noFill/>
        </p:spPr>
        <p:txBody>
          <a:bodyPr wrap="square" rtlCol="0">
            <a:spAutoFit/>
          </a:bodyPr>
          <a:lstStyle/>
          <a:p>
            <a:r>
              <a:rPr lang="en-US" sz="4000" dirty="0" smtClean="0">
                <a:solidFill>
                  <a:srgbClr val="FF0000"/>
                </a:solidFill>
              </a:rPr>
              <a:t>S</a:t>
            </a:r>
          </a:p>
          <a:p>
            <a:r>
              <a:rPr lang="en-US" sz="4000" dirty="0" smtClean="0">
                <a:solidFill>
                  <a:srgbClr val="FF0000"/>
                </a:solidFill>
              </a:rPr>
              <a:t>P</a:t>
            </a:r>
          </a:p>
          <a:p>
            <a:r>
              <a:rPr lang="en-US" sz="4000" dirty="0" smtClean="0">
                <a:solidFill>
                  <a:srgbClr val="FF0000"/>
                </a:solidFill>
              </a:rPr>
              <a:t>A</a:t>
            </a:r>
          </a:p>
          <a:p>
            <a:r>
              <a:rPr lang="en-US" sz="4000" dirty="0" smtClean="0">
                <a:solidFill>
                  <a:srgbClr val="FF0000"/>
                </a:solidFill>
              </a:rPr>
              <a:t>C</a:t>
            </a:r>
          </a:p>
          <a:p>
            <a:r>
              <a:rPr lang="en-US" sz="4000" dirty="0" smtClean="0">
                <a:solidFill>
                  <a:srgbClr val="FF0000"/>
                </a:solidFill>
              </a:rPr>
              <a:t>I</a:t>
            </a:r>
          </a:p>
          <a:p>
            <a:r>
              <a:rPr lang="en-US" sz="4000" dirty="0" smtClean="0">
                <a:solidFill>
                  <a:srgbClr val="FF0000"/>
                </a:solidFill>
              </a:rPr>
              <a:t>N</a:t>
            </a:r>
          </a:p>
          <a:p>
            <a:r>
              <a:rPr lang="en-US" sz="4000" dirty="0">
                <a:solidFill>
                  <a:srgbClr val="FF0000"/>
                </a:solidFill>
              </a:rPr>
              <a:t>G</a:t>
            </a:r>
          </a:p>
        </p:txBody>
      </p:sp>
      <p:pic>
        <p:nvPicPr>
          <p:cNvPr id="5" name="Picture 4" descr="MLA2.jpg"/>
          <p:cNvPicPr>
            <a:picLocks noChangeAspect="1"/>
          </p:cNvPicPr>
          <p:nvPr/>
        </p:nvPicPr>
        <p:blipFill>
          <a:blip r:embed="rId2" cstate="print"/>
          <a:stretch>
            <a:fillRect/>
          </a:stretch>
        </p:blipFill>
        <p:spPr>
          <a:xfrm>
            <a:off x="1143000" y="2590800"/>
            <a:ext cx="6858000" cy="385574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solidFill>
                  <a:srgbClr val="FF0000"/>
                </a:solidFill>
              </a:rPr>
              <a:t>Double Spacing Con’t</a:t>
            </a:r>
            <a:endParaRPr lang="en-US" dirty="0">
              <a:solidFill>
                <a:srgbClr val="FF0000"/>
              </a:solidFill>
            </a:endParaRPr>
          </a:p>
        </p:txBody>
      </p:sp>
      <p:sp>
        <p:nvSpPr>
          <p:cNvPr id="3" name="Content Placeholder 2"/>
          <p:cNvSpPr>
            <a:spLocks noGrp="1"/>
          </p:cNvSpPr>
          <p:nvPr>
            <p:ph idx="1"/>
          </p:nvPr>
        </p:nvSpPr>
        <p:spPr>
          <a:xfrm>
            <a:off x="533400" y="990600"/>
            <a:ext cx="8229600" cy="4525963"/>
          </a:xfrm>
        </p:spPr>
        <p:txBody>
          <a:bodyPr/>
          <a:lstStyle/>
          <a:p>
            <a:r>
              <a:rPr lang="en-US" dirty="0" smtClean="0">
                <a:solidFill>
                  <a:srgbClr val="7030A0"/>
                </a:solidFill>
              </a:rPr>
              <a:t>Highlight the text you have thus far</a:t>
            </a:r>
          </a:p>
          <a:p>
            <a:r>
              <a:rPr lang="en-US" dirty="0" smtClean="0">
                <a:solidFill>
                  <a:srgbClr val="7030A0"/>
                </a:solidFill>
              </a:rPr>
              <a:t>You will again click on the “Paragraph” button in order to access the formatting Screen</a:t>
            </a:r>
            <a:endParaRPr lang="en-US" dirty="0">
              <a:solidFill>
                <a:srgbClr val="7030A0"/>
              </a:solidFill>
            </a:endParaRPr>
          </a:p>
        </p:txBody>
      </p:sp>
      <p:pic>
        <p:nvPicPr>
          <p:cNvPr id="7" name="Picture 6" descr="MLA2.jpg"/>
          <p:cNvPicPr>
            <a:picLocks noChangeAspect="1"/>
          </p:cNvPicPr>
          <p:nvPr/>
        </p:nvPicPr>
        <p:blipFill>
          <a:blip r:embed="rId2" cstate="print"/>
          <a:stretch>
            <a:fillRect/>
          </a:stretch>
        </p:blipFill>
        <p:spPr>
          <a:xfrm>
            <a:off x="304800" y="2667000"/>
            <a:ext cx="8601869" cy="4836190"/>
          </a:xfrm>
          <a:prstGeom prst="rect">
            <a:avLst/>
          </a:prstGeom>
        </p:spPr>
      </p:pic>
      <p:sp>
        <p:nvSpPr>
          <p:cNvPr id="8" name="Oval 7"/>
          <p:cNvSpPr/>
          <p:nvPr/>
        </p:nvSpPr>
        <p:spPr>
          <a:xfrm>
            <a:off x="4495800" y="3505200"/>
            <a:ext cx="533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352800" y="3581400"/>
            <a:ext cx="1066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Double Spacing Con’t</a:t>
            </a:r>
            <a:endParaRPr lang="en-US" dirty="0">
              <a:solidFill>
                <a:srgbClr val="FF0000"/>
              </a:solidFill>
            </a:endParaRPr>
          </a:p>
        </p:txBody>
      </p:sp>
      <p:pic>
        <p:nvPicPr>
          <p:cNvPr id="8" name="Content Placeholder 7" descr="MLA2.jpg"/>
          <p:cNvPicPr>
            <a:picLocks noGrp="1" noChangeAspect="1"/>
          </p:cNvPicPr>
          <p:nvPr>
            <p:ph idx="1"/>
          </p:nvPr>
        </p:nvPicPr>
        <p:blipFill>
          <a:blip r:embed="rId2" cstate="print"/>
          <a:stretch>
            <a:fillRect/>
          </a:stretch>
        </p:blipFill>
        <p:spPr>
          <a:xfrm>
            <a:off x="546957" y="1600200"/>
            <a:ext cx="8050085" cy="4525963"/>
          </a:xfrm>
        </p:spPr>
      </p:pic>
      <p:sp>
        <p:nvSpPr>
          <p:cNvPr id="9" name="Oval 8"/>
          <p:cNvSpPr/>
          <p:nvPr/>
        </p:nvSpPr>
        <p:spPr>
          <a:xfrm>
            <a:off x="5105400" y="3810000"/>
            <a:ext cx="990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6172200" y="3886200"/>
            <a:ext cx="15240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Writing Your Paper</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7030A0"/>
                </a:solidFill>
              </a:rPr>
              <a:t>Once you have a proper heading everything is formatted correctly you can now begin writing your paper! </a:t>
            </a:r>
            <a:r>
              <a:rPr lang="en-US" dirty="0" smtClean="0">
                <a:solidFill>
                  <a:srgbClr val="7030A0"/>
                </a:solidFill>
                <a:sym typeface="Wingdings" pitchFamily="2" charset="2"/>
              </a:rPr>
              <a:t></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0000"/>
                </a:solidFill>
              </a:rPr>
              <a:t>Works Cited</a:t>
            </a:r>
            <a:endParaRPr lang="en-US" dirty="0">
              <a:solidFill>
                <a:srgbClr val="FF0000"/>
              </a:solidFill>
            </a:endParaRPr>
          </a:p>
        </p:txBody>
      </p:sp>
      <p:pic>
        <p:nvPicPr>
          <p:cNvPr id="4" name="Content Placeholder 3" descr="MLA2.jpg"/>
          <p:cNvPicPr>
            <a:picLocks noGrp="1" noChangeAspect="1"/>
          </p:cNvPicPr>
          <p:nvPr>
            <p:ph idx="1"/>
          </p:nvPr>
        </p:nvPicPr>
        <p:blipFill>
          <a:blip r:embed="rId2" cstate="print"/>
          <a:stretch>
            <a:fillRect/>
          </a:stretch>
        </p:blipFill>
        <p:spPr>
          <a:xfrm>
            <a:off x="228600" y="2819400"/>
            <a:ext cx="8674100" cy="4876800"/>
          </a:xfrm>
        </p:spPr>
      </p:pic>
      <p:sp>
        <p:nvSpPr>
          <p:cNvPr id="5" name="TextBox 4"/>
          <p:cNvSpPr txBox="1"/>
          <p:nvPr/>
        </p:nvSpPr>
        <p:spPr>
          <a:xfrm>
            <a:off x="762000" y="1066800"/>
            <a:ext cx="8001000" cy="1569660"/>
          </a:xfrm>
          <a:prstGeom prst="rect">
            <a:avLst/>
          </a:prstGeom>
          <a:noFill/>
        </p:spPr>
        <p:txBody>
          <a:bodyPr wrap="square" rtlCol="0">
            <a:spAutoFit/>
          </a:bodyPr>
          <a:lstStyle/>
          <a:p>
            <a:pPr>
              <a:buFont typeface="Arial" pitchFamily="34" charset="0"/>
              <a:buChar char="•"/>
            </a:pPr>
            <a:r>
              <a:rPr lang="en-US" sz="2400" dirty="0" smtClean="0">
                <a:solidFill>
                  <a:srgbClr val="7030A0"/>
                </a:solidFill>
              </a:rPr>
              <a:t>Make sure that in your work cited page that the citations are in ALPHABETICAL ORDER</a:t>
            </a:r>
          </a:p>
          <a:p>
            <a:pPr>
              <a:buFont typeface="Arial" pitchFamily="34" charset="0"/>
              <a:buChar char="•"/>
            </a:pPr>
            <a:r>
              <a:rPr lang="en-US" sz="2400" dirty="0" smtClean="0">
                <a:solidFill>
                  <a:srgbClr val="7030A0"/>
                </a:solidFill>
              </a:rPr>
              <a:t>Second line and any after in each citation MUST be indented in order to distinguish between two different citations</a:t>
            </a:r>
            <a:endParaRPr lang="en-US" sz="2400" dirty="0">
              <a:solidFill>
                <a:srgbClr val="7030A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0"/>
            <a:ext cx="8229600" cy="1399032"/>
          </a:xfrm>
        </p:spPr>
        <p:txBody>
          <a:bodyPr>
            <a:noAutofit/>
          </a:bodyPr>
          <a:lstStyle/>
          <a:p>
            <a:r>
              <a:rPr lang="en-US" sz="8800" dirty="0" smtClean="0">
                <a:solidFill>
                  <a:srgbClr val="FF0000"/>
                </a:solidFill>
              </a:rPr>
              <a:t>T</a:t>
            </a:r>
            <a:r>
              <a:rPr lang="en-US" sz="8800" dirty="0" smtClean="0">
                <a:solidFill>
                  <a:srgbClr val="FFC000"/>
                </a:solidFill>
              </a:rPr>
              <a:t>H</a:t>
            </a:r>
            <a:r>
              <a:rPr lang="en-US" sz="8800" dirty="0" smtClean="0">
                <a:solidFill>
                  <a:srgbClr val="FFFF00"/>
                </a:solidFill>
              </a:rPr>
              <a:t>E</a:t>
            </a:r>
            <a:r>
              <a:rPr lang="en-US" sz="8800" dirty="0" smtClean="0"/>
              <a:t> </a:t>
            </a:r>
            <a:r>
              <a:rPr lang="en-US" sz="8800" dirty="0" smtClean="0">
                <a:solidFill>
                  <a:srgbClr val="00B050"/>
                </a:solidFill>
              </a:rPr>
              <a:t>E</a:t>
            </a:r>
            <a:r>
              <a:rPr lang="en-US" sz="8800" dirty="0" smtClean="0">
                <a:solidFill>
                  <a:srgbClr val="0070C0"/>
                </a:solidFill>
              </a:rPr>
              <a:t>N</a:t>
            </a:r>
            <a:r>
              <a:rPr lang="en-US" sz="8800" dirty="0" smtClean="0">
                <a:solidFill>
                  <a:srgbClr val="7030A0"/>
                </a:solidFill>
              </a:rPr>
              <a:t>D</a:t>
            </a:r>
            <a:r>
              <a:rPr lang="en-US" sz="8800" dirty="0" smtClean="0">
                <a:solidFill>
                  <a:schemeClr val="accent2">
                    <a:lumMod val="40000"/>
                    <a:lumOff val="60000"/>
                  </a:schemeClr>
                </a:solidFill>
              </a:rPr>
              <a:t>!</a:t>
            </a:r>
            <a:r>
              <a:rPr lang="en-US" sz="8800" dirty="0">
                <a:solidFill>
                  <a:srgbClr val="FF0000"/>
                </a:solidFill>
              </a:rPr>
              <a:t> </a:t>
            </a:r>
            <a:r>
              <a:rPr lang="en-US" sz="8800" dirty="0" smtClean="0">
                <a:solidFill>
                  <a:srgbClr val="FF0000"/>
                </a:solidFill>
                <a:sym typeface="Wingdings" pitchFamily="2" charset="2"/>
              </a:rPr>
              <a:t></a:t>
            </a:r>
            <a:r>
              <a:rPr lang="en-US" sz="8800" dirty="0" smtClean="0"/>
              <a:t> </a:t>
            </a:r>
            <a:endParaRPr lang="en-US" sz="8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Basic MLA Formatting</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7030A0"/>
                </a:solidFill>
              </a:rPr>
              <a:t>Normally when writing a paper you would use the normal 8.5” x 11” paper size</a:t>
            </a:r>
          </a:p>
          <a:p>
            <a:r>
              <a:rPr lang="en-US" dirty="0" smtClean="0">
                <a:solidFill>
                  <a:srgbClr val="7030A0"/>
                </a:solidFill>
              </a:rPr>
              <a:t>Double Space the entire paper</a:t>
            </a:r>
          </a:p>
          <a:p>
            <a:r>
              <a:rPr lang="en-US" dirty="0" smtClean="0">
                <a:solidFill>
                  <a:srgbClr val="7030A0"/>
                </a:solidFill>
              </a:rPr>
              <a:t>Use a 12 pt font (normally Times New Roman</a:t>
            </a:r>
          </a:p>
          <a:p>
            <a:r>
              <a:rPr lang="en-US" dirty="0" smtClean="0">
                <a:solidFill>
                  <a:srgbClr val="7030A0"/>
                </a:solidFill>
              </a:rPr>
              <a:t>Set margins to 1 inch on all sides</a:t>
            </a:r>
          </a:p>
          <a:p>
            <a:r>
              <a:rPr lang="en-US" dirty="0" smtClean="0">
                <a:solidFill>
                  <a:srgbClr val="7030A0"/>
                </a:solidFill>
              </a:rPr>
              <a:t>Indent every paragraph</a:t>
            </a:r>
          </a:p>
          <a:p>
            <a:r>
              <a:rPr lang="en-US" dirty="0" smtClean="0">
                <a:solidFill>
                  <a:srgbClr val="7030A0"/>
                </a:solidFill>
              </a:rPr>
              <a:t>Header that includes page number and your last name </a:t>
            </a:r>
          </a:p>
          <a:p>
            <a:r>
              <a:rPr lang="en-US" dirty="0" smtClean="0">
                <a:solidFill>
                  <a:srgbClr val="7030A0"/>
                </a:solidFill>
              </a:rPr>
              <a:t>Work Cited Page  (not a bibliography or reference page)</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Works Cited</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chemeClr val="accent4"/>
                </a:solidFill>
              </a:rPr>
              <a:t>"Welcome to the Purdue OWL." </a:t>
            </a:r>
            <a:r>
              <a:rPr lang="en-US" i="1" dirty="0" smtClean="0">
                <a:solidFill>
                  <a:schemeClr val="accent4"/>
                </a:solidFill>
              </a:rPr>
              <a:t>Purdue 	OWL: MLA Formatting and Style 	Guide</a:t>
            </a:r>
            <a:r>
              <a:rPr lang="en-US" smtClean="0">
                <a:solidFill>
                  <a:schemeClr val="accent4"/>
                </a:solidFill>
              </a:rPr>
              <a:t>. </a:t>
            </a:r>
            <a:r>
              <a:rPr lang="en-US" smtClean="0">
                <a:solidFill>
                  <a:schemeClr val="accent4"/>
                </a:solidFill>
              </a:rPr>
              <a:t>	Purdue </a:t>
            </a:r>
            <a:r>
              <a:rPr lang="en-US" dirty="0" smtClean="0">
                <a:solidFill>
                  <a:schemeClr val="accent4"/>
                </a:solidFill>
              </a:rPr>
              <a:t>Owl, </a:t>
            </a:r>
            <a:r>
              <a:rPr lang="en-US" dirty="0" err="1" smtClean="0">
                <a:solidFill>
                  <a:schemeClr val="accent4"/>
                </a:solidFill>
              </a:rPr>
              <a:t>n.d</a:t>
            </a:r>
            <a:r>
              <a:rPr lang="en-US" dirty="0" smtClean="0">
                <a:solidFill>
                  <a:schemeClr val="accent4"/>
                </a:solidFill>
              </a:rPr>
              <a:t>. Web. 24 Oct. 	2013. 	&lt;https://owl.english.purdue.edu/owl/r	</a:t>
            </a:r>
            <a:r>
              <a:rPr lang="en-US" dirty="0" err="1" smtClean="0">
                <a:solidFill>
                  <a:schemeClr val="accent4"/>
                </a:solidFill>
              </a:rPr>
              <a:t>esource</a:t>
            </a:r>
            <a:r>
              <a:rPr lang="en-US" dirty="0" smtClean="0">
                <a:solidFill>
                  <a:schemeClr val="accent4"/>
                </a:solidFill>
              </a:rPr>
              <a:t>/747/01/&gt;</a:t>
            </a:r>
            <a:endParaRPr lang="en-US" dirty="0">
              <a:solidFill>
                <a:schemeClr val="accent4"/>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Basic’s Con’t	</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7030A0"/>
                </a:solidFill>
              </a:rPr>
              <a:t>The basic formatting guidelines are something you should always follow unless otherwise specified by your teacher</a:t>
            </a:r>
          </a:p>
          <a:p>
            <a:r>
              <a:rPr lang="en-US" dirty="0" smtClean="0">
                <a:solidFill>
                  <a:srgbClr val="7030A0"/>
                </a:solidFill>
              </a:rPr>
              <a:t>An MLA formatted paper does not include a cover page because everything that would be involved on a cover page is on the first page of your paper.</a:t>
            </a:r>
          </a:p>
          <a:p>
            <a:pPr>
              <a:buNone/>
            </a:pPr>
            <a:endParaRPr lang="en-US" dirty="0">
              <a:solidFill>
                <a:srgbClr val="7030A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 Margins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7030A0"/>
                </a:solidFill>
              </a:rPr>
              <a:t>It is important you have the correct margins in your paper. Normally those are set for you automatically when you open a word document because it was made to fit an 8.5” x 11” paper. </a:t>
            </a:r>
          </a:p>
          <a:p>
            <a:r>
              <a:rPr lang="en-US" dirty="0" smtClean="0">
                <a:solidFill>
                  <a:srgbClr val="7030A0"/>
                </a:solidFill>
              </a:rPr>
              <a:t>Once you finish typing on your first page you might notice the margin at the bottom to be a bit bigger than all the others. </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solidFill>
                  <a:srgbClr val="FF0000"/>
                </a:solidFill>
              </a:rPr>
              <a:t>Margins Con’t</a:t>
            </a:r>
            <a:endParaRPr lang="en-US" dirty="0">
              <a:solidFill>
                <a:srgbClr val="FF0000"/>
              </a:solidFill>
            </a:endParaRPr>
          </a:p>
        </p:txBody>
      </p:sp>
      <p:sp>
        <p:nvSpPr>
          <p:cNvPr id="3" name="Content Placeholder 2"/>
          <p:cNvSpPr>
            <a:spLocks noGrp="1"/>
          </p:cNvSpPr>
          <p:nvPr>
            <p:ph idx="1"/>
          </p:nvPr>
        </p:nvSpPr>
        <p:spPr>
          <a:xfrm>
            <a:off x="533400" y="609600"/>
            <a:ext cx="8229600" cy="4525963"/>
          </a:xfrm>
        </p:spPr>
        <p:txBody>
          <a:bodyPr/>
          <a:lstStyle/>
          <a:p>
            <a:r>
              <a:rPr lang="en-US" dirty="0" smtClean="0">
                <a:solidFill>
                  <a:srgbClr val="7030A0"/>
                </a:solidFill>
              </a:rPr>
              <a:t>Highlight the text you have thus far</a:t>
            </a:r>
          </a:p>
          <a:p>
            <a:r>
              <a:rPr lang="en-US" dirty="0" smtClean="0">
                <a:solidFill>
                  <a:srgbClr val="7030A0"/>
                </a:solidFill>
              </a:rPr>
              <a:t>There is a setting in the “Paragraph” formatting section that can fix this problem and it’s relatively simple!</a:t>
            </a:r>
            <a:endParaRPr lang="en-US" dirty="0">
              <a:solidFill>
                <a:srgbClr val="7030A0"/>
              </a:solidFill>
            </a:endParaRPr>
          </a:p>
        </p:txBody>
      </p:sp>
      <p:pic>
        <p:nvPicPr>
          <p:cNvPr id="8" name="Picture 7" descr="MLA2.jpg"/>
          <p:cNvPicPr>
            <a:picLocks noChangeAspect="1"/>
          </p:cNvPicPr>
          <p:nvPr/>
        </p:nvPicPr>
        <p:blipFill>
          <a:blip r:embed="rId2" cstate="print"/>
          <a:stretch>
            <a:fillRect/>
          </a:stretch>
        </p:blipFill>
        <p:spPr>
          <a:xfrm>
            <a:off x="914400" y="2819400"/>
            <a:ext cx="7696200" cy="4327000"/>
          </a:xfrm>
          <a:prstGeom prst="rect">
            <a:avLst/>
          </a:prstGeom>
        </p:spPr>
      </p:pic>
      <p:sp>
        <p:nvSpPr>
          <p:cNvPr id="9" name="Oval 8"/>
          <p:cNvSpPr/>
          <p:nvPr/>
        </p:nvSpPr>
        <p:spPr>
          <a:xfrm>
            <a:off x="4648200" y="3505200"/>
            <a:ext cx="533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505200" y="3581400"/>
            <a:ext cx="1066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352800" y="3581400"/>
            <a:ext cx="1295400" cy="369332"/>
          </a:xfrm>
          <a:prstGeom prst="rect">
            <a:avLst/>
          </a:prstGeom>
          <a:noFill/>
        </p:spPr>
        <p:txBody>
          <a:bodyPr wrap="square" rtlCol="0">
            <a:spAutoFit/>
          </a:bodyPr>
          <a:lstStyle/>
          <a:p>
            <a:r>
              <a:rPr lang="en-US" dirty="0" smtClean="0">
                <a:solidFill>
                  <a:srgbClr val="FFFF00"/>
                </a:solidFill>
              </a:rPr>
              <a:t>CLICK THIS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0000"/>
                </a:solidFill>
              </a:rPr>
              <a:t>Margins Con’t</a:t>
            </a:r>
            <a:endParaRPr lang="en-US" dirty="0">
              <a:solidFill>
                <a:srgbClr val="FF0000"/>
              </a:solidFill>
            </a:endParaRPr>
          </a:p>
        </p:txBody>
      </p:sp>
      <p:sp>
        <p:nvSpPr>
          <p:cNvPr id="3" name="Content Placeholder 2"/>
          <p:cNvSpPr>
            <a:spLocks noGrp="1"/>
          </p:cNvSpPr>
          <p:nvPr>
            <p:ph idx="1"/>
          </p:nvPr>
        </p:nvSpPr>
        <p:spPr>
          <a:xfrm>
            <a:off x="533400" y="990600"/>
            <a:ext cx="8229600" cy="4525963"/>
          </a:xfrm>
        </p:spPr>
        <p:txBody>
          <a:bodyPr/>
          <a:lstStyle/>
          <a:p>
            <a:r>
              <a:rPr lang="en-US" dirty="0" smtClean="0">
                <a:solidFill>
                  <a:srgbClr val="7030A0"/>
                </a:solidFill>
              </a:rPr>
              <a:t>Once you click that this box will pop up on your screen</a:t>
            </a:r>
            <a:endParaRPr lang="en-US" dirty="0">
              <a:solidFill>
                <a:srgbClr val="7030A0"/>
              </a:solidFill>
            </a:endParaRPr>
          </a:p>
        </p:txBody>
      </p:sp>
      <p:sp>
        <p:nvSpPr>
          <p:cNvPr id="7" name="Right Arrow 6"/>
          <p:cNvSpPr/>
          <p:nvPr/>
        </p:nvSpPr>
        <p:spPr>
          <a:xfrm>
            <a:off x="1828800" y="4648200"/>
            <a:ext cx="1219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LA2.jpg"/>
          <p:cNvPicPr>
            <a:picLocks noChangeAspect="1"/>
          </p:cNvPicPr>
          <p:nvPr/>
        </p:nvPicPr>
        <p:blipFill>
          <a:blip r:embed="rId2" cstate="print"/>
          <a:stretch>
            <a:fillRect/>
          </a:stretch>
        </p:blipFill>
        <p:spPr>
          <a:xfrm>
            <a:off x="381000" y="2145426"/>
            <a:ext cx="8382000" cy="4712574"/>
          </a:xfrm>
          <a:prstGeom prst="rect">
            <a:avLst/>
          </a:prstGeom>
        </p:spPr>
      </p:pic>
      <p:sp>
        <p:nvSpPr>
          <p:cNvPr id="9" name="TextBox 8"/>
          <p:cNvSpPr txBox="1"/>
          <p:nvPr/>
        </p:nvSpPr>
        <p:spPr>
          <a:xfrm>
            <a:off x="0" y="3733800"/>
            <a:ext cx="2514600" cy="1200329"/>
          </a:xfrm>
          <a:prstGeom prst="rect">
            <a:avLst/>
          </a:prstGeom>
          <a:noFill/>
        </p:spPr>
        <p:txBody>
          <a:bodyPr wrap="square" rtlCol="0">
            <a:spAutoFit/>
          </a:bodyPr>
          <a:lstStyle/>
          <a:p>
            <a:r>
              <a:rPr lang="en-US" b="1" dirty="0" smtClean="0"/>
              <a:t>You will want to check the “don’t add spaces between paragraphs of the same style button” </a:t>
            </a:r>
            <a:endParaRPr lang="en-US" b="1" dirty="0"/>
          </a:p>
        </p:txBody>
      </p:sp>
      <p:sp>
        <p:nvSpPr>
          <p:cNvPr id="10" name="TextBox 9"/>
          <p:cNvSpPr txBox="1"/>
          <p:nvPr/>
        </p:nvSpPr>
        <p:spPr>
          <a:xfrm>
            <a:off x="0" y="5257800"/>
            <a:ext cx="1905000" cy="1200329"/>
          </a:xfrm>
          <a:prstGeom prst="rect">
            <a:avLst/>
          </a:prstGeom>
          <a:noFill/>
        </p:spPr>
        <p:txBody>
          <a:bodyPr wrap="square" rtlCol="0">
            <a:spAutoFit/>
          </a:bodyPr>
          <a:lstStyle/>
          <a:p>
            <a:r>
              <a:rPr lang="en-US" b="1" dirty="0" smtClean="0"/>
              <a:t>This will prevent a triple space in between paragraphs</a:t>
            </a:r>
            <a:endParaRPr lang="en-US" b="1" dirty="0"/>
          </a:p>
        </p:txBody>
      </p:sp>
      <p:sp>
        <p:nvSpPr>
          <p:cNvPr id="11" name="Right Arrow 10"/>
          <p:cNvSpPr/>
          <p:nvPr/>
        </p:nvSpPr>
        <p:spPr>
          <a:xfrm>
            <a:off x="2286000" y="4648200"/>
            <a:ext cx="838200" cy="3810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124200" y="4648200"/>
            <a:ext cx="22098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7800" cy="6858000"/>
          </a:xfrm>
        </p:spPr>
        <p:txBody>
          <a:bodyPr>
            <a:normAutofit/>
          </a:bodyPr>
          <a:lstStyle/>
          <a:p>
            <a:r>
              <a:rPr lang="en-US" sz="3600" b="1" dirty="0" smtClean="0">
                <a:solidFill>
                  <a:srgbClr val="FF0000"/>
                </a:solidFill>
              </a:rPr>
              <a:t>M</a:t>
            </a:r>
            <a:br>
              <a:rPr lang="en-US" sz="3600" b="1" dirty="0" smtClean="0">
                <a:solidFill>
                  <a:srgbClr val="FF0000"/>
                </a:solidFill>
              </a:rPr>
            </a:br>
            <a:r>
              <a:rPr lang="en-US" sz="3600" b="1" dirty="0" smtClean="0">
                <a:solidFill>
                  <a:srgbClr val="FF0000"/>
                </a:solidFill>
              </a:rPr>
              <a:t>A</a:t>
            </a:r>
            <a:br>
              <a:rPr lang="en-US" sz="3600" b="1" dirty="0" smtClean="0">
                <a:solidFill>
                  <a:srgbClr val="FF0000"/>
                </a:solidFill>
              </a:rPr>
            </a:br>
            <a:r>
              <a:rPr lang="en-US" sz="3600" b="1" dirty="0" smtClean="0">
                <a:solidFill>
                  <a:srgbClr val="FF0000"/>
                </a:solidFill>
              </a:rPr>
              <a:t>R</a:t>
            </a:r>
            <a:br>
              <a:rPr lang="en-US" sz="3600" b="1" dirty="0" smtClean="0">
                <a:solidFill>
                  <a:srgbClr val="FF0000"/>
                </a:solidFill>
              </a:rPr>
            </a:br>
            <a:r>
              <a:rPr lang="en-US" sz="3600" b="1" dirty="0" smtClean="0">
                <a:solidFill>
                  <a:srgbClr val="FF0000"/>
                </a:solidFill>
              </a:rPr>
              <a:t>G</a:t>
            </a:r>
            <a:br>
              <a:rPr lang="en-US" sz="3600" b="1" dirty="0" smtClean="0">
                <a:solidFill>
                  <a:srgbClr val="FF0000"/>
                </a:solidFill>
              </a:rPr>
            </a:br>
            <a:r>
              <a:rPr lang="en-US" sz="3600" b="1" dirty="0" smtClean="0">
                <a:solidFill>
                  <a:srgbClr val="FF0000"/>
                </a:solidFill>
              </a:rPr>
              <a:t>I</a:t>
            </a:r>
            <a:br>
              <a:rPr lang="en-US" sz="3600" b="1" dirty="0" smtClean="0">
                <a:solidFill>
                  <a:srgbClr val="FF0000"/>
                </a:solidFill>
              </a:rPr>
            </a:br>
            <a:r>
              <a:rPr lang="en-US" sz="3600" b="1" dirty="0" smtClean="0">
                <a:solidFill>
                  <a:srgbClr val="FF0000"/>
                </a:solidFill>
              </a:rPr>
              <a:t>N</a:t>
            </a:r>
            <a:br>
              <a:rPr lang="en-US" sz="3600" b="1" dirty="0" smtClean="0">
                <a:solidFill>
                  <a:srgbClr val="FF0000"/>
                </a:solidFill>
              </a:rPr>
            </a:br>
            <a:r>
              <a:rPr lang="en-US" sz="3600" b="1" dirty="0" smtClean="0">
                <a:solidFill>
                  <a:srgbClr val="FF0000"/>
                </a:solidFill>
              </a:rPr>
              <a:t>S </a:t>
            </a:r>
            <a:br>
              <a:rPr lang="en-US" sz="3600" b="1" dirty="0" smtClean="0">
                <a:solidFill>
                  <a:srgbClr val="FF0000"/>
                </a:solidFill>
              </a:rPr>
            </a:br>
            <a:r>
              <a:rPr lang="en-US" sz="3600" b="1" dirty="0">
                <a:solidFill>
                  <a:srgbClr val="FF0000"/>
                </a:solidFill>
              </a:rPr>
              <a:t/>
            </a:r>
            <a:br>
              <a:rPr lang="en-US" sz="3600" b="1" dirty="0">
                <a:solidFill>
                  <a:srgbClr val="FF0000"/>
                </a:solidFill>
              </a:rPr>
            </a:br>
            <a:r>
              <a:rPr lang="en-US" sz="3600" b="1" dirty="0" smtClean="0">
                <a:solidFill>
                  <a:srgbClr val="FF0000"/>
                </a:solidFill>
              </a:rPr>
              <a:t>C</a:t>
            </a:r>
            <a:br>
              <a:rPr lang="en-US" sz="3600" b="1" dirty="0" smtClean="0">
                <a:solidFill>
                  <a:srgbClr val="FF0000"/>
                </a:solidFill>
              </a:rPr>
            </a:br>
            <a:r>
              <a:rPr lang="en-US" sz="3600" b="1" dirty="0" smtClean="0">
                <a:solidFill>
                  <a:srgbClr val="FF0000"/>
                </a:solidFill>
              </a:rPr>
              <a:t>O</a:t>
            </a:r>
            <a:br>
              <a:rPr lang="en-US" sz="3600" b="1" dirty="0" smtClean="0">
                <a:solidFill>
                  <a:srgbClr val="FF0000"/>
                </a:solidFill>
              </a:rPr>
            </a:br>
            <a:r>
              <a:rPr lang="en-US" sz="3600" b="1" dirty="0" smtClean="0">
                <a:solidFill>
                  <a:srgbClr val="FF0000"/>
                </a:solidFill>
              </a:rPr>
              <a:t>N</a:t>
            </a:r>
            <a:br>
              <a:rPr lang="en-US" sz="3600" b="1" dirty="0" smtClean="0">
                <a:solidFill>
                  <a:srgbClr val="FF0000"/>
                </a:solidFill>
              </a:rPr>
            </a:br>
            <a:r>
              <a:rPr lang="en-US" sz="3600" b="1" dirty="0">
                <a:solidFill>
                  <a:srgbClr val="FF0000"/>
                </a:solidFill>
              </a:rPr>
              <a:t>T</a:t>
            </a:r>
          </a:p>
        </p:txBody>
      </p:sp>
      <p:sp>
        <p:nvSpPr>
          <p:cNvPr id="3" name="Content Placeholder 2"/>
          <p:cNvSpPr>
            <a:spLocks noGrp="1"/>
          </p:cNvSpPr>
          <p:nvPr>
            <p:ph idx="1"/>
          </p:nvPr>
        </p:nvSpPr>
        <p:spPr>
          <a:xfrm>
            <a:off x="1143000" y="0"/>
            <a:ext cx="8229600" cy="4525963"/>
          </a:xfrm>
        </p:spPr>
        <p:txBody>
          <a:bodyPr/>
          <a:lstStyle/>
          <a:p>
            <a:r>
              <a:rPr lang="en-US" dirty="0" smtClean="0">
                <a:solidFill>
                  <a:srgbClr val="7030A0"/>
                </a:solidFill>
              </a:rPr>
              <a:t>You will next want to click the “Line and Breaks” tab and unclick the “Widow/Orphan Control” button because this will prevent your margin at the bottom of your paper to be too big. Then just press “OK”.</a:t>
            </a:r>
            <a:endParaRPr lang="en-US" dirty="0">
              <a:solidFill>
                <a:srgbClr val="7030A0"/>
              </a:solidFill>
            </a:endParaRPr>
          </a:p>
        </p:txBody>
      </p:sp>
      <p:pic>
        <p:nvPicPr>
          <p:cNvPr id="4" name="Picture 3" descr="MLA2.jpg"/>
          <p:cNvPicPr>
            <a:picLocks noChangeAspect="1"/>
          </p:cNvPicPr>
          <p:nvPr/>
        </p:nvPicPr>
        <p:blipFill>
          <a:blip r:embed="rId2" cstate="print"/>
          <a:stretch>
            <a:fillRect/>
          </a:stretch>
        </p:blipFill>
        <p:spPr>
          <a:xfrm>
            <a:off x="1761926" y="2707610"/>
            <a:ext cx="7382074" cy="4150390"/>
          </a:xfrm>
          <a:prstGeom prst="rect">
            <a:avLst/>
          </a:prstGeom>
        </p:spPr>
      </p:pic>
      <p:sp>
        <p:nvSpPr>
          <p:cNvPr id="5" name="Right Arrow 4"/>
          <p:cNvSpPr/>
          <p:nvPr/>
        </p:nvSpPr>
        <p:spPr>
          <a:xfrm>
            <a:off x="3048000" y="3276600"/>
            <a:ext cx="1066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876800" y="2895600"/>
            <a:ext cx="838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191000" y="3352800"/>
            <a:ext cx="914400" cy="76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0000"/>
                </a:solidFill>
              </a:rPr>
              <a:t>Proper Header</a:t>
            </a:r>
            <a:endParaRPr lang="en-US" dirty="0">
              <a:solidFill>
                <a:srgbClr val="FF0000"/>
              </a:solidFill>
            </a:endParaRPr>
          </a:p>
        </p:txBody>
      </p:sp>
      <p:sp>
        <p:nvSpPr>
          <p:cNvPr id="3" name="Content Placeholder 2"/>
          <p:cNvSpPr>
            <a:spLocks noGrp="1"/>
          </p:cNvSpPr>
          <p:nvPr>
            <p:ph idx="1"/>
          </p:nvPr>
        </p:nvSpPr>
        <p:spPr>
          <a:xfrm>
            <a:off x="-228600" y="914400"/>
            <a:ext cx="3276600" cy="5943600"/>
          </a:xfrm>
        </p:spPr>
        <p:txBody>
          <a:bodyPr>
            <a:normAutofit fontScale="92500" lnSpcReduction="10000"/>
          </a:bodyPr>
          <a:lstStyle/>
          <a:p>
            <a:r>
              <a:rPr lang="en-US" dirty="0" smtClean="0">
                <a:solidFill>
                  <a:srgbClr val="7030A0"/>
                </a:solidFill>
              </a:rPr>
              <a:t>On top of your paper you will want to include a header that includes YOUR last name and the page number.</a:t>
            </a:r>
          </a:p>
          <a:p>
            <a:r>
              <a:rPr lang="en-US" dirty="0" smtClean="0">
                <a:solidFill>
                  <a:srgbClr val="7030A0"/>
                </a:solidFill>
              </a:rPr>
              <a:t>The easiest way to do this is to go to the top of Microsoft Word and click the “Insert” tab</a:t>
            </a:r>
            <a:endParaRPr lang="en-US" dirty="0">
              <a:solidFill>
                <a:srgbClr val="7030A0"/>
              </a:solidFill>
            </a:endParaRPr>
          </a:p>
        </p:txBody>
      </p:sp>
      <p:pic>
        <p:nvPicPr>
          <p:cNvPr id="4" name="Picture 3" descr="insert.jpg"/>
          <p:cNvPicPr>
            <a:picLocks noChangeAspect="1"/>
          </p:cNvPicPr>
          <p:nvPr/>
        </p:nvPicPr>
        <p:blipFill>
          <a:blip r:embed="rId2" cstate="print"/>
          <a:stretch>
            <a:fillRect/>
          </a:stretch>
        </p:blipFill>
        <p:spPr>
          <a:xfrm>
            <a:off x="3048000" y="1524000"/>
            <a:ext cx="6096000" cy="4953000"/>
          </a:xfrm>
          <a:prstGeom prst="rect">
            <a:avLst/>
          </a:prstGeom>
        </p:spPr>
      </p:pic>
      <p:sp>
        <p:nvSpPr>
          <p:cNvPr id="5" name="Oval 4"/>
          <p:cNvSpPr/>
          <p:nvPr/>
        </p:nvSpPr>
        <p:spPr>
          <a:xfrm>
            <a:off x="3429000" y="1600200"/>
            <a:ext cx="685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Header Con’t</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7030A0"/>
                </a:solidFill>
              </a:rPr>
              <a:t>You will then click Page Number</a:t>
            </a:r>
          </a:p>
          <a:p>
            <a:endParaRPr lang="en-US" dirty="0">
              <a:solidFill>
                <a:srgbClr val="7030A0"/>
              </a:solidFill>
            </a:endParaRPr>
          </a:p>
        </p:txBody>
      </p:sp>
      <p:pic>
        <p:nvPicPr>
          <p:cNvPr id="4" name="Picture 3" descr="insert.jpg"/>
          <p:cNvPicPr>
            <a:picLocks noChangeAspect="1"/>
          </p:cNvPicPr>
          <p:nvPr/>
        </p:nvPicPr>
        <p:blipFill>
          <a:blip r:embed="rId2" cstate="print"/>
          <a:stretch>
            <a:fillRect/>
          </a:stretch>
        </p:blipFill>
        <p:spPr>
          <a:xfrm>
            <a:off x="1066800" y="2362200"/>
            <a:ext cx="7047706" cy="3962400"/>
          </a:xfrm>
          <a:prstGeom prst="rect">
            <a:avLst/>
          </a:prstGeom>
        </p:spPr>
      </p:pic>
      <p:sp>
        <p:nvSpPr>
          <p:cNvPr id="5" name="Oval 4"/>
          <p:cNvSpPr/>
          <p:nvPr/>
        </p:nvSpPr>
        <p:spPr>
          <a:xfrm>
            <a:off x="5257800" y="2590800"/>
            <a:ext cx="457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1234</TotalTime>
  <Words>632</Words>
  <Application>Microsoft Office PowerPoint</Application>
  <PresentationFormat>On-screen Show (4:3)</PresentationFormat>
  <Paragraphs>68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MLA Formatting</vt:lpstr>
      <vt:lpstr>Basic MLA Formatting</vt:lpstr>
      <vt:lpstr>Basic’s Con’t </vt:lpstr>
      <vt:lpstr>The Margins</vt:lpstr>
      <vt:lpstr>Margins Con’t</vt:lpstr>
      <vt:lpstr>Margins Con’t</vt:lpstr>
      <vt:lpstr>M A R G I N S   C O N T</vt:lpstr>
      <vt:lpstr>Proper Header</vt:lpstr>
      <vt:lpstr>Header Con’t</vt:lpstr>
      <vt:lpstr>Header Con’t</vt:lpstr>
      <vt:lpstr>Header Con’t </vt:lpstr>
      <vt:lpstr>Slide 12</vt:lpstr>
      <vt:lpstr>Before Beginning Your Paper</vt:lpstr>
      <vt:lpstr>D O U B L E</vt:lpstr>
      <vt:lpstr>Double Spacing Con’t</vt:lpstr>
      <vt:lpstr>Double Spacing Con’t</vt:lpstr>
      <vt:lpstr>Writing Your Paper</vt:lpstr>
      <vt:lpstr>Works Cited</vt:lpstr>
      <vt:lpstr>THE END!  </vt:lpstr>
      <vt:lpstr>Works Cited</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MLA Formatting</dc:title>
  <dc:creator>Kymberly Briska</dc:creator>
  <cp:lastModifiedBy>Kymberly Briska</cp:lastModifiedBy>
  <cp:revision>17</cp:revision>
  <dcterms:created xsi:type="dcterms:W3CDTF">2013-10-23T17:44:54Z</dcterms:created>
  <dcterms:modified xsi:type="dcterms:W3CDTF">2013-10-24T14:21:17Z</dcterms:modified>
</cp:coreProperties>
</file>