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60" r:id="rId5"/>
    <p:sldId id="262"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B4A54-7E2A-49B1-A3D4-4EDC29B2726A}" type="datetimeFigureOut">
              <a:rPr lang="en-US" smtClean="0"/>
              <a:t>10/23/2013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01E1DB-089C-43DC-BF8B-42A0CBB3E046}" type="slidenum">
              <a:rPr lang="en-US" smtClean="0"/>
              <a:t>‹#›</a:t>
            </a:fld>
            <a:endParaRPr lang="en-US"/>
          </a:p>
        </p:txBody>
      </p:sp>
    </p:spTree>
    <p:extLst>
      <p:ext uri="{BB962C8B-B14F-4D97-AF65-F5344CB8AC3E}">
        <p14:creationId xmlns:p14="http://schemas.microsoft.com/office/powerpoint/2010/main" val="337569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01E1DB-089C-43DC-BF8B-42A0CBB3E046}" type="slidenum">
              <a:rPr lang="en-US" smtClean="0"/>
              <a:t>3</a:t>
            </a:fld>
            <a:endParaRPr lang="en-US"/>
          </a:p>
        </p:txBody>
      </p:sp>
    </p:spTree>
    <p:extLst>
      <p:ext uri="{BB962C8B-B14F-4D97-AF65-F5344CB8AC3E}">
        <p14:creationId xmlns:p14="http://schemas.microsoft.com/office/powerpoint/2010/main" val="1807862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8C1907E-B42E-41C4-A2F3-05CBFABEBD01}"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A1128-E0B3-40E2-9FD5-2F165AF835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31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C1907E-B42E-41C4-A2F3-05CBFABEBD01}"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A1128-E0B3-40E2-9FD5-2F165AF83512}" type="slidenum">
              <a:rPr lang="en-US" smtClean="0"/>
              <a:t>‹#›</a:t>
            </a:fld>
            <a:endParaRPr lang="en-US"/>
          </a:p>
        </p:txBody>
      </p:sp>
    </p:spTree>
    <p:extLst>
      <p:ext uri="{BB962C8B-B14F-4D97-AF65-F5344CB8AC3E}">
        <p14:creationId xmlns:p14="http://schemas.microsoft.com/office/powerpoint/2010/main" val="286990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C1907E-B42E-41C4-A2F3-05CBFABEBD01}"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A1128-E0B3-40E2-9FD5-2F165AF8351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15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C1907E-B42E-41C4-A2F3-05CBFABEBD01}"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A1128-E0B3-40E2-9FD5-2F165AF83512}" type="slidenum">
              <a:rPr lang="en-US" smtClean="0"/>
              <a:t>‹#›</a:t>
            </a:fld>
            <a:endParaRPr lang="en-US"/>
          </a:p>
        </p:txBody>
      </p:sp>
    </p:spTree>
    <p:extLst>
      <p:ext uri="{BB962C8B-B14F-4D97-AF65-F5344CB8AC3E}">
        <p14:creationId xmlns:p14="http://schemas.microsoft.com/office/powerpoint/2010/main" val="256851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C1907E-B42E-41C4-A2F3-05CBFABEBD01}" type="datetimeFigureOut">
              <a:rPr lang="en-US" smtClean="0"/>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A1128-E0B3-40E2-9FD5-2F165AF835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85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C1907E-B42E-41C4-A2F3-05CBFABEBD01}" type="datetimeFigureOut">
              <a:rPr lang="en-US" smtClean="0"/>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A1128-E0B3-40E2-9FD5-2F165AF83512}" type="slidenum">
              <a:rPr lang="en-US" smtClean="0"/>
              <a:t>‹#›</a:t>
            </a:fld>
            <a:endParaRPr lang="en-US"/>
          </a:p>
        </p:txBody>
      </p:sp>
    </p:spTree>
    <p:extLst>
      <p:ext uri="{BB962C8B-B14F-4D97-AF65-F5344CB8AC3E}">
        <p14:creationId xmlns:p14="http://schemas.microsoft.com/office/powerpoint/2010/main" val="297449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C1907E-B42E-41C4-A2F3-05CBFABEBD01}" type="datetimeFigureOut">
              <a:rPr lang="en-US" smtClean="0"/>
              <a:t>10/23/2013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DA1128-E0B3-40E2-9FD5-2F165AF83512}" type="slidenum">
              <a:rPr lang="en-US" smtClean="0"/>
              <a:t>‹#›</a:t>
            </a:fld>
            <a:endParaRPr lang="en-US"/>
          </a:p>
        </p:txBody>
      </p:sp>
    </p:spTree>
    <p:extLst>
      <p:ext uri="{BB962C8B-B14F-4D97-AF65-F5344CB8AC3E}">
        <p14:creationId xmlns:p14="http://schemas.microsoft.com/office/powerpoint/2010/main" val="322858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C1907E-B42E-41C4-A2F3-05CBFABEBD01}" type="datetimeFigureOut">
              <a:rPr lang="en-US" smtClean="0"/>
              <a:t>10/23/2013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DA1128-E0B3-40E2-9FD5-2F165AF83512}" type="slidenum">
              <a:rPr lang="en-US" smtClean="0"/>
              <a:t>‹#›</a:t>
            </a:fld>
            <a:endParaRPr lang="en-US"/>
          </a:p>
        </p:txBody>
      </p:sp>
    </p:spTree>
    <p:extLst>
      <p:ext uri="{BB962C8B-B14F-4D97-AF65-F5344CB8AC3E}">
        <p14:creationId xmlns:p14="http://schemas.microsoft.com/office/powerpoint/2010/main" val="1404915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1907E-B42E-41C4-A2F3-05CBFABEBD01}" type="datetimeFigureOut">
              <a:rPr lang="en-US" smtClean="0"/>
              <a:t>10/23/2013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DA1128-E0B3-40E2-9FD5-2F165AF83512}" type="slidenum">
              <a:rPr lang="en-US" smtClean="0"/>
              <a:t>‹#›</a:t>
            </a:fld>
            <a:endParaRPr lang="en-US"/>
          </a:p>
        </p:txBody>
      </p:sp>
    </p:spTree>
    <p:extLst>
      <p:ext uri="{BB962C8B-B14F-4D97-AF65-F5344CB8AC3E}">
        <p14:creationId xmlns:p14="http://schemas.microsoft.com/office/powerpoint/2010/main" val="276468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1907E-B42E-41C4-A2F3-05CBFABEBD01}" type="datetimeFigureOut">
              <a:rPr lang="en-US" smtClean="0"/>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A1128-E0B3-40E2-9FD5-2F165AF83512}" type="slidenum">
              <a:rPr lang="en-US" smtClean="0"/>
              <a:t>‹#›</a:t>
            </a:fld>
            <a:endParaRPr lang="en-US"/>
          </a:p>
        </p:txBody>
      </p:sp>
    </p:spTree>
    <p:extLst>
      <p:ext uri="{BB962C8B-B14F-4D97-AF65-F5344CB8AC3E}">
        <p14:creationId xmlns:p14="http://schemas.microsoft.com/office/powerpoint/2010/main" val="2569217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1907E-B42E-41C4-A2F3-05CBFABEBD01}" type="datetimeFigureOut">
              <a:rPr lang="en-US" smtClean="0"/>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A1128-E0B3-40E2-9FD5-2F165AF835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0253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8C1907E-B42E-41C4-A2F3-05CBFABEBD01}" type="datetimeFigureOut">
              <a:rPr lang="en-US" smtClean="0"/>
              <a:t>10/23/2013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CDA1128-E0B3-40E2-9FD5-2F165AF8351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292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owl.english.purdue.edu/owl/section/2/" TargetMode="External"/><Relationship Id="rId2" Type="http://schemas.openxmlformats.org/officeDocument/2006/relationships/hyperlink" Target="http://easybib.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MLA vs. APA </a:t>
            </a:r>
            <a:r>
              <a:rPr lang="en-US" dirty="0"/>
              <a:t>I</a:t>
            </a:r>
            <a:r>
              <a:rPr lang="en-US" dirty="0" smtClean="0"/>
              <a:t>n-text Citations</a:t>
            </a:r>
            <a:endParaRPr lang="en-US" dirty="0"/>
          </a:p>
        </p:txBody>
      </p:sp>
      <p:sp>
        <p:nvSpPr>
          <p:cNvPr id="3" name="Subtitle 2"/>
          <p:cNvSpPr>
            <a:spLocks noGrp="1"/>
          </p:cNvSpPr>
          <p:nvPr>
            <p:ph type="subTitle" idx="1"/>
          </p:nvPr>
        </p:nvSpPr>
        <p:spPr/>
        <p:txBody>
          <a:bodyPr>
            <a:normAutofit/>
          </a:bodyPr>
          <a:lstStyle/>
          <a:p>
            <a:r>
              <a:rPr lang="en-US" sz="2000" dirty="0" smtClean="0"/>
              <a:t>By Abbey Bridges, Ariana McGuirk, Julie Massimo, Kimber Valentine</a:t>
            </a:r>
            <a:endParaRPr lang="en-US" sz="2000" dirty="0"/>
          </a:p>
        </p:txBody>
      </p:sp>
    </p:spTree>
    <p:extLst>
      <p:ext uri="{BB962C8B-B14F-4D97-AF65-F5344CB8AC3E}">
        <p14:creationId xmlns:p14="http://schemas.microsoft.com/office/powerpoint/2010/main" val="668126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In-text Citations</a:t>
            </a:r>
            <a:endParaRPr lang="en-US"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dirty="0" smtClean="0"/>
              <a:t> Any information that is not your own must be cited</a:t>
            </a:r>
          </a:p>
          <a:p>
            <a:pPr>
              <a:buFont typeface="Courier New" panose="02070309020205020404" pitchFamily="49" charset="0"/>
              <a:buChar char="o"/>
            </a:pPr>
            <a:r>
              <a:rPr lang="en-US" dirty="0" smtClean="0"/>
              <a:t> The </a:t>
            </a:r>
            <a:r>
              <a:rPr lang="en-US" dirty="0"/>
              <a:t>reader sees the source immediately after the quote, idea, or </a:t>
            </a:r>
            <a:r>
              <a:rPr lang="en-US" dirty="0" smtClean="0"/>
              <a:t>paraphrase</a:t>
            </a:r>
          </a:p>
          <a:p>
            <a:pPr>
              <a:buFont typeface="Courier New" panose="02070309020205020404" pitchFamily="49" charset="0"/>
              <a:buChar char="o"/>
            </a:pPr>
            <a:r>
              <a:rPr lang="en-US" dirty="0" smtClean="0"/>
              <a:t> In-text citations are formatted differently for MLA and APA, but both use parenthetical citations within the work</a:t>
            </a:r>
          </a:p>
          <a:p>
            <a:pPr>
              <a:buFont typeface="Courier New" panose="02070309020205020404" pitchFamily="49" charset="0"/>
              <a:buChar char="o"/>
            </a:pPr>
            <a:r>
              <a:rPr lang="en-US" dirty="0" smtClean="0"/>
              <a:t> MLA format = Humanities; emphasizes author-page number method</a:t>
            </a:r>
          </a:p>
          <a:p>
            <a:pPr>
              <a:buFont typeface="Courier New" panose="02070309020205020404" pitchFamily="49" charset="0"/>
              <a:buChar char="o"/>
            </a:pPr>
            <a:r>
              <a:rPr lang="en-US" dirty="0" smtClean="0"/>
              <a:t> APA format = Social Sciences; emphasizes author-publication date method</a:t>
            </a:r>
          </a:p>
        </p:txBody>
      </p:sp>
    </p:spTree>
    <p:extLst>
      <p:ext uri="{BB962C8B-B14F-4D97-AF65-F5344CB8AC3E}">
        <p14:creationId xmlns:p14="http://schemas.microsoft.com/office/powerpoint/2010/main" val="1116589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Works Cited vs. Reference Page</a:t>
            </a:r>
            <a:br>
              <a:rPr lang="en-US" dirty="0" smtClean="0"/>
            </a:br>
            <a:r>
              <a:rPr lang="en-US" sz="3200" dirty="0" smtClean="0"/>
              <a:t>Print Sources</a:t>
            </a:r>
            <a:endParaRPr lang="en-US" sz="3200" dirty="0"/>
          </a:p>
        </p:txBody>
      </p:sp>
      <p:sp>
        <p:nvSpPr>
          <p:cNvPr id="3" name="Text Placeholder 2"/>
          <p:cNvSpPr>
            <a:spLocks noGrp="1"/>
          </p:cNvSpPr>
          <p:nvPr>
            <p:ph type="body" idx="1"/>
          </p:nvPr>
        </p:nvSpPr>
        <p:spPr/>
        <p:txBody>
          <a:bodyPr/>
          <a:lstStyle/>
          <a:p>
            <a:pPr algn="ctr"/>
            <a:r>
              <a:rPr lang="en-US" dirty="0" smtClean="0"/>
              <a:t>MLA- Works Cited</a:t>
            </a:r>
            <a:endParaRPr lang="en-US" dirty="0"/>
          </a:p>
        </p:txBody>
      </p:sp>
      <p:sp>
        <p:nvSpPr>
          <p:cNvPr id="4" name="Content Placeholder 3"/>
          <p:cNvSpPr>
            <a:spLocks noGrp="1"/>
          </p:cNvSpPr>
          <p:nvPr>
            <p:ph sz="half" idx="2"/>
          </p:nvPr>
        </p:nvSpPr>
        <p:spPr>
          <a:xfrm>
            <a:off x="839788" y="2719449"/>
            <a:ext cx="5157787" cy="783772"/>
          </a:xfrm>
        </p:spPr>
        <p:txBody>
          <a:bodyPr>
            <a:normAutofit fontScale="85000" lnSpcReduction="10000"/>
          </a:bodyPr>
          <a:lstStyle/>
          <a:p>
            <a:pPr algn="ctr">
              <a:buFont typeface="Courier New" panose="02070309020205020404" pitchFamily="49" charset="0"/>
              <a:buChar char="o"/>
            </a:pPr>
            <a:r>
              <a:rPr lang="en-US" sz="2000" dirty="0" smtClean="0"/>
              <a:t> Sources with a known author:</a:t>
            </a:r>
          </a:p>
          <a:p>
            <a:pPr marL="457200" lvl="1" indent="0" algn="ctr">
              <a:buNone/>
            </a:pPr>
            <a:r>
              <a:rPr lang="en-US" sz="1600" dirty="0" smtClean="0"/>
              <a:t>Author(s). "Title of Article." </a:t>
            </a:r>
            <a:r>
              <a:rPr lang="en-US" sz="1600" i="1" dirty="0" smtClean="0"/>
              <a:t>Title of Journal</a:t>
            </a:r>
            <a:r>
              <a:rPr lang="en-US" sz="1600" dirty="0" smtClean="0"/>
              <a:t> </a:t>
            </a:r>
            <a:r>
              <a:rPr lang="en-US" sz="1600" dirty="0" err="1" smtClean="0"/>
              <a:t>Volume.Issue</a:t>
            </a:r>
            <a:r>
              <a:rPr lang="en-US" sz="1600" dirty="0" smtClean="0"/>
              <a:t> (Year): pages. Medium of publication.</a:t>
            </a:r>
          </a:p>
          <a:p>
            <a:endParaRPr lang="en-US" sz="2000" dirty="0"/>
          </a:p>
          <a:p>
            <a:endParaRPr lang="en-US" sz="2000" dirty="0"/>
          </a:p>
        </p:txBody>
      </p:sp>
      <p:sp>
        <p:nvSpPr>
          <p:cNvPr id="5" name="Text Placeholder 4"/>
          <p:cNvSpPr>
            <a:spLocks noGrp="1"/>
          </p:cNvSpPr>
          <p:nvPr>
            <p:ph type="body" sz="quarter" idx="3"/>
          </p:nvPr>
        </p:nvSpPr>
        <p:spPr>
          <a:xfrm>
            <a:off x="6650182" y="2179636"/>
            <a:ext cx="4095586" cy="822960"/>
          </a:xfrm>
        </p:spPr>
        <p:txBody>
          <a:bodyPr/>
          <a:lstStyle/>
          <a:p>
            <a:pPr algn="ctr"/>
            <a:r>
              <a:rPr lang="en-US" dirty="0" smtClean="0"/>
              <a:t>APA- Reference Page</a:t>
            </a:r>
            <a:endParaRPr lang="en-US" dirty="0"/>
          </a:p>
        </p:txBody>
      </p:sp>
      <p:sp>
        <p:nvSpPr>
          <p:cNvPr id="6" name="Content Placeholder 5"/>
          <p:cNvSpPr>
            <a:spLocks noGrp="1"/>
          </p:cNvSpPr>
          <p:nvPr>
            <p:ph sz="quarter" idx="4"/>
          </p:nvPr>
        </p:nvSpPr>
        <p:spPr>
          <a:xfrm>
            <a:off x="6172200" y="2719449"/>
            <a:ext cx="5183188" cy="783772"/>
          </a:xfrm>
        </p:spPr>
        <p:txBody>
          <a:bodyPr>
            <a:normAutofit fontScale="92500" lnSpcReduction="20000"/>
          </a:bodyPr>
          <a:lstStyle/>
          <a:p>
            <a:pPr algn="ctr">
              <a:buFont typeface="Courier New" panose="02070309020205020404" pitchFamily="49" charset="0"/>
              <a:buChar char="o"/>
            </a:pPr>
            <a:r>
              <a:rPr lang="en-US" sz="2000" dirty="0" smtClean="0"/>
              <a:t> Sources with a known author:</a:t>
            </a:r>
          </a:p>
          <a:p>
            <a:pPr marL="457200" lvl="1" indent="0" algn="ctr">
              <a:buNone/>
            </a:pPr>
            <a:r>
              <a:rPr lang="en-US" sz="1600" dirty="0" smtClean="0"/>
              <a:t>Last name, F. M. (Publication date) Title of article. </a:t>
            </a:r>
            <a:r>
              <a:rPr lang="en-US" sz="1600" i="1" dirty="0" smtClean="0"/>
              <a:t>Title of Journal</a:t>
            </a:r>
            <a:r>
              <a:rPr lang="en-US" sz="1600" dirty="0" smtClean="0"/>
              <a:t>, page numbers.</a:t>
            </a:r>
          </a:p>
          <a:p>
            <a:pPr marL="0" indent="0">
              <a:buNone/>
            </a:pPr>
            <a:endParaRPr lang="en-US" sz="2000" dirty="0" smtClean="0"/>
          </a:p>
        </p:txBody>
      </p:sp>
      <p:sp>
        <p:nvSpPr>
          <p:cNvPr id="7" name="TextBox 6"/>
          <p:cNvSpPr txBox="1"/>
          <p:nvPr/>
        </p:nvSpPr>
        <p:spPr>
          <a:xfrm>
            <a:off x="2576945" y="3821113"/>
            <a:ext cx="6673933" cy="2431435"/>
          </a:xfrm>
          <a:prstGeom prst="rect">
            <a:avLst/>
          </a:prstGeom>
          <a:noFill/>
        </p:spPr>
        <p:txBody>
          <a:bodyPr wrap="square" rtlCol="0">
            <a:spAutoFit/>
          </a:bodyPr>
          <a:lstStyle/>
          <a:p>
            <a:pPr algn="ctr"/>
            <a:r>
              <a:rPr lang="en-US" sz="2000" dirty="0" smtClean="0"/>
              <a:t>Sources with an unknown author:</a:t>
            </a:r>
          </a:p>
          <a:p>
            <a:pPr lvl="1" algn="ctr"/>
            <a:r>
              <a:rPr lang="en-US" sz="1600" dirty="0" smtClean="0"/>
              <a:t>Title should be in quotation marks if it's a short work (article) or italicize it if it's a longer work (e.g. books); provide page number with MLA and publication date with APA</a:t>
            </a:r>
          </a:p>
          <a:p>
            <a:pPr lvl="1" algn="ctr"/>
            <a:r>
              <a:rPr lang="en-US" sz="2000" dirty="0" smtClean="0"/>
              <a:t>Sources with multiple authors:</a:t>
            </a:r>
          </a:p>
          <a:p>
            <a:pPr lvl="1" algn="ctr"/>
            <a:r>
              <a:rPr lang="en-US" sz="1600" dirty="0" smtClean="0"/>
              <a:t>For a source with three or fewer authors, list the authors' last names in the text or in the parenthetical citation</a:t>
            </a:r>
          </a:p>
          <a:p>
            <a:pPr lvl="1" algn="ctr"/>
            <a:r>
              <a:rPr lang="en-US" sz="1600" dirty="0" smtClean="0"/>
              <a:t>For a source with more than three authors, provide the first author's last name followed by et al. or list all the last names.</a:t>
            </a:r>
          </a:p>
        </p:txBody>
      </p:sp>
    </p:spTree>
    <p:extLst>
      <p:ext uri="{BB962C8B-B14F-4D97-AF65-F5344CB8AC3E}">
        <p14:creationId xmlns:p14="http://schemas.microsoft.com/office/powerpoint/2010/main" val="1340051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Works Cited vs. Reference Page</a:t>
            </a:r>
            <a:br>
              <a:rPr lang="en-US" dirty="0" smtClean="0"/>
            </a:br>
            <a:r>
              <a:rPr lang="en-US" sz="3200" dirty="0" smtClean="0"/>
              <a:t>Electronic Sources</a:t>
            </a:r>
            <a:endParaRPr lang="en-US" sz="3200" dirty="0"/>
          </a:p>
        </p:txBody>
      </p:sp>
      <p:sp>
        <p:nvSpPr>
          <p:cNvPr id="3" name="Text Placeholder 2"/>
          <p:cNvSpPr>
            <a:spLocks noGrp="1"/>
          </p:cNvSpPr>
          <p:nvPr>
            <p:ph type="body" idx="1"/>
          </p:nvPr>
        </p:nvSpPr>
        <p:spPr>
          <a:xfrm>
            <a:off x="839787" y="2179636"/>
            <a:ext cx="5157787" cy="822960"/>
          </a:xfrm>
        </p:spPr>
        <p:txBody>
          <a:bodyPr/>
          <a:lstStyle/>
          <a:p>
            <a:pPr algn="ctr"/>
            <a:r>
              <a:rPr lang="en-US" dirty="0" smtClean="0"/>
              <a:t>MLA- Works Cited</a:t>
            </a:r>
          </a:p>
        </p:txBody>
      </p:sp>
      <p:sp>
        <p:nvSpPr>
          <p:cNvPr id="4" name="Content Placeholder 3"/>
          <p:cNvSpPr>
            <a:spLocks noGrp="1"/>
          </p:cNvSpPr>
          <p:nvPr>
            <p:ph sz="half" idx="2"/>
          </p:nvPr>
        </p:nvSpPr>
        <p:spPr/>
        <p:txBody>
          <a:bodyPr/>
          <a:lstStyle/>
          <a:p>
            <a:pPr>
              <a:buFont typeface="Courier New" panose="02070309020205020404" pitchFamily="49" charset="0"/>
              <a:buChar char="o"/>
            </a:pPr>
            <a:r>
              <a:rPr lang="en-US" sz="2000" dirty="0" smtClean="0"/>
              <a:t> Website:</a:t>
            </a:r>
          </a:p>
          <a:p>
            <a:pPr lvl="1"/>
            <a:r>
              <a:rPr lang="en-US" sz="2000" dirty="0" smtClean="0"/>
              <a:t>Editor, author. </a:t>
            </a:r>
            <a:r>
              <a:rPr lang="en-US" sz="2000" i="1" dirty="0" smtClean="0"/>
              <a:t>Name of Site</a:t>
            </a:r>
            <a:r>
              <a:rPr lang="en-US" sz="2000" dirty="0" smtClean="0"/>
              <a:t>. Version number. Name of institution/organization affiliated with the site (sponsor or publisher), date of resource creation (if available). Medium of publication. Date of access.</a:t>
            </a:r>
            <a:endParaRPr lang="en-US" sz="2000" dirty="0"/>
          </a:p>
        </p:txBody>
      </p:sp>
      <p:sp>
        <p:nvSpPr>
          <p:cNvPr id="5" name="Text Placeholder 4"/>
          <p:cNvSpPr>
            <a:spLocks noGrp="1"/>
          </p:cNvSpPr>
          <p:nvPr>
            <p:ph type="body" sz="quarter" idx="3"/>
          </p:nvPr>
        </p:nvSpPr>
        <p:spPr/>
        <p:txBody>
          <a:bodyPr/>
          <a:lstStyle/>
          <a:p>
            <a:pPr algn="ctr"/>
            <a:r>
              <a:rPr lang="en-US" dirty="0" smtClean="0"/>
              <a:t>APA- Reference Page</a:t>
            </a:r>
          </a:p>
        </p:txBody>
      </p:sp>
      <p:sp>
        <p:nvSpPr>
          <p:cNvPr id="6" name="Content Placeholder 5"/>
          <p:cNvSpPr>
            <a:spLocks noGrp="1"/>
          </p:cNvSpPr>
          <p:nvPr>
            <p:ph sz="quarter" idx="4"/>
          </p:nvPr>
        </p:nvSpPr>
        <p:spPr/>
        <p:txBody>
          <a:bodyPr/>
          <a:lstStyle/>
          <a:p>
            <a:pPr>
              <a:buFont typeface="Courier New" panose="02070309020205020404" pitchFamily="49" charset="0"/>
              <a:buChar char="o"/>
            </a:pPr>
            <a:r>
              <a:rPr lang="en-US" sz="2000" dirty="0" smtClean="0"/>
              <a:t> Website:</a:t>
            </a:r>
          </a:p>
          <a:p>
            <a:pPr lvl="1"/>
            <a:r>
              <a:rPr lang="en-US" sz="2000" dirty="0" smtClean="0">
                <a:effectLst/>
              </a:rPr>
              <a:t>Last, F. M. (Year, Month Date Published). Article title. </a:t>
            </a:r>
            <a:r>
              <a:rPr lang="en-US" sz="2000" i="1" dirty="0" smtClean="0">
                <a:effectLst/>
              </a:rPr>
              <a:t>Website Title</a:t>
            </a:r>
            <a:r>
              <a:rPr lang="en-US" sz="2000" dirty="0" smtClean="0">
                <a:effectLst/>
              </a:rPr>
              <a:t>. Retrieved Month Date, Year, from URL.</a:t>
            </a:r>
            <a:endParaRPr lang="en-US" sz="2000" dirty="0" smtClean="0"/>
          </a:p>
          <a:p>
            <a:pPr lvl="1"/>
            <a:endParaRPr lang="en-US" dirty="0"/>
          </a:p>
        </p:txBody>
      </p:sp>
    </p:spTree>
    <p:extLst>
      <p:ext uri="{BB962C8B-B14F-4D97-AF65-F5344CB8AC3E}">
        <p14:creationId xmlns:p14="http://schemas.microsoft.com/office/powerpoint/2010/main" val="2423739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95539"/>
          </a:xfrm>
        </p:spPr>
        <p:txBody>
          <a:bodyPr/>
          <a:lstStyle/>
          <a:p>
            <a:pPr algn="ctr"/>
            <a:r>
              <a:rPr lang="en-US" sz="4000" dirty="0" smtClean="0"/>
              <a:t>Direct Quotations</a:t>
            </a:r>
            <a:r>
              <a:rPr lang="en-US" dirty="0" smtClean="0"/>
              <a:t/>
            </a:r>
            <a:br>
              <a:rPr lang="en-US" dirty="0" smtClean="0"/>
            </a:br>
            <a:r>
              <a:rPr lang="en-US" sz="3200" dirty="0" smtClean="0">
                <a:solidFill>
                  <a:schemeClr val="accent1"/>
                </a:solidFill>
              </a:rPr>
              <a:t>MLA</a:t>
            </a:r>
            <a:endParaRPr lang="en-US" sz="3200" dirty="0">
              <a:solidFill>
                <a:schemeClr val="accent1"/>
              </a:solidFill>
            </a:endParaRPr>
          </a:p>
        </p:txBody>
      </p:sp>
      <p:sp>
        <p:nvSpPr>
          <p:cNvPr id="3" name="Content Placeholder 2"/>
          <p:cNvSpPr>
            <a:spLocks noGrp="1"/>
          </p:cNvSpPr>
          <p:nvPr>
            <p:ph idx="1"/>
          </p:nvPr>
        </p:nvSpPr>
        <p:spPr>
          <a:xfrm>
            <a:off x="838199" y="1543793"/>
            <a:ext cx="10716491" cy="2612571"/>
          </a:xfrm>
        </p:spPr>
        <p:txBody>
          <a:bodyPr>
            <a:normAutofit fontScale="92500" lnSpcReduction="20000"/>
          </a:bodyPr>
          <a:lstStyle/>
          <a:p>
            <a:pPr marL="0" indent="0" algn="ctr">
              <a:buNone/>
            </a:pPr>
            <a:r>
              <a:rPr lang="en-US" sz="1800" dirty="0" smtClean="0"/>
              <a:t>Include the author and the page number</a:t>
            </a:r>
          </a:p>
          <a:p>
            <a:pPr>
              <a:buFont typeface="Courier New" panose="02070309020205020404" pitchFamily="49" charset="0"/>
              <a:buChar char="o"/>
            </a:pPr>
            <a:r>
              <a:rPr lang="en-US" sz="1800" dirty="0" smtClean="0"/>
              <a:t> Short</a:t>
            </a:r>
          </a:p>
          <a:p>
            <a:pPr lvl="1"/>
            <a:r>
              <a:rPr lang="en-US" sz="1600" dirty="0" smtClean="0"/>
              <a:t>According to some, dreams express "profound aspects of personality" (Foulkes 184), though others disagree.</a:t>
            </a:r>
          </a:p>
          <a:p>
            <a:pPr lvl="1"/>
            <a:r>
              <a:rPr lang="en-US" sz="1600" dirty="0" smtClean="0"/>
              <a:t>According to Foulkes's study, dreams may express "profound aspects of personality" (184).</a:t>
            </a:r>
          </a:p>
          <a:p>
            <a:pPr>
              <a:buFont typeface="Courier New" panose="02070309020205020404" pitchFamily="49" charset="0"/>
              <a:buChar char="o"/>
            </a:pPr>
            <a:r>
              <a:rPr lang="en-US" sz="1800" dirty="0" smtClean="0"/>
              <a:t> Long</a:t>
            </a:r>
          </a:p>
          <a:p>
            <a:pPr lvl="1"/>
            <a:r>
              <a:rPr lang="en-US" sz="1600" dirty="0" smtClean="0"/>
              <a:t>More than four lines, use block quotations</a:t>
            </a:r>
          </a:p>
          <a:p>
            <a:pPr lvl="1"/>
            <a:r>
              <a:rPr lang="en-US" sz="1600" dirty="0" smtClean="0"/>
              <a:t>Double space and indent the entire quote</a:t>
            </a:r>
          </a:p>
          <a:p>
            <a:pPr lvl="1"/>
            <a:r>
              <a:rPr lang="en-US" sz="1600" dirty="0" smtClean="0"/>
              <a:t>Do not use quotation marks</a:t>
            </a:r>
          </a:p>
          <a:p>
            <a:pPr lvl="1"/>
            <a:r>
              <a:rPr lang="en-US" sz="1600" dirty="0" smtClean="0"/>
              <a:t>Put punctuation </a:t>
            </a:r>
            <a:r>
              <a:rPr lang="en-US" sz="1600" i="1" dirty="0" smtClean="0"/>
              <a:t>before</a:t>
            </a:r>
            <a:r>
              <a:rPr lang="en-US" sz="1600" dirty="0" smtClean="0"/>
              <a:t> the parenthetical citation instead of after</a:t>
            </a:r>
          </a:p>
          <a:p>
            <a:pPr marL="457200" lvl="1" indent="0">
              <a:buNone/>
            </a:pPr>
            <a:endParaRPr lang="en-US" sz="1600" dirty="0"/>
          </a:p>
          <a:p>
            <a:pPr marL="457200" lvl="1" indent="0">
              <a:buNone/>
            </a:pPr>
            <a:endParaRPr lang="en-US" sz="1600" dirty="0" smtClean="0"/>
          </a:p>
          <a:p>
            <a:endParaRPr lang="en-US" dirty="0"/>
          </a:p>
        </p:txBody>
      </p:sp>
      <p:sp>
        <p:nvSpPr>
          <p:cNvPr id="4" name="TextBox 3"/>
          <p:cNvSpPr txBox="1"/>
          <p:nvPr/>
        </p:nvSpPr>
        <p:spPr>
          <a:xfrm>
            <a:off x="593767" y="4001986"/>
            <a:ext cx="10960924" cy="25545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200000"/>
              </a:lnSpc>
            </a:pPr>
            <a:r>
              <a:rPr lang="en-US" sz="1600" dirty="0">
                <a:latin typeface="Times New Roman" panose="02020603050405020304" pitchFamily="18" charset="0"/>
                <a:cs typeface="Times New Roman" panose="02020603050405020304" pitchFamily="18" charset="0"/>
              </a:rPr>
              <a:t>Nelly Dean treats Heathcliff poorly and dehumanizes him throughout her narration:</a:t>
            </a:r>
          </a:p>
          <a:p>
            <a:pPr>
              <a:lnSpc>
                <a:spcPct val="200000"/>
              </a:lnSpc>
            </a:pPr>
            <a:r>
              <a:rPr lang="en-US" sz="1600" dirty="0">
                <a:latin typeface="Times New Roman" panose="02020603050405020304" pitchFamily="18" charset="0"/>
                <a:cs typeface="Times New Roman" panose="02020603050405020304" pitchFamily="18" charset="0"/>
              </a:rPr>
              <a:t>	They entirely refused to have it in bed with them, or even in their room, and I had no more sense, so, I put it on the </a:t>
            </a:r>
            <a:r>
              <a:rPr lang="en-US" sz="1600" dirty="0" smtClean="0">
                <a:latin typeface="Times New Roman" panose="02020603050405020304" pitchFamily="18" charset="0"/>
                <a:cs typeface="Times New Roman" panose="02020603050405020304" pitchFamily="18" charset="0"/>
              </a:rPr>
              <a:t>	landing </a:t>
            </a:r>
            <a:r>
              <a:rPr lang="en-US" sz="1600" dirty="0">
                <a:latin typeface="Times New Roman" panose="02020603050405020304" pitchFamily="18" charset="0"/>
                <a:cs typeface="Times New Roman" panose="02020603050405020304" pitchFamily="18" charset="0"/>
              </a:rPr>
              <a:t>of </a:t>
            </a:r>
            <a:r>
              <a:rPr lang="en-US" sz="1600" dirty="0" smtClean="0">
                <a:latin typeface="Times New Roman" panose="02020603050405020304" pitchFamily="18" charset="0"/>
                <a:cs typeface="Times New Roman" panose="02020603050405020304" pitchFamily="18" charset="0"/>
              </a:rPr>
              <a:t>	the </a:t>
            </a:r>
            <a:r>
              <a:rPr lang="en-US" sz="1600" dirty="0">
                <a:latin typeface="Times New Roman" panose="02020603050405020304" pitchFamily="18" charset="0"/>
                <a:cs typeface="Times New Roman" panose="02020603050405020304" pitchFamily="18" charset="0"/>
              </a:rPr>
              <a:t>stairs, </a:t>
            </a:r>
            <a:r>
              <a:rPr lang="en-US" sz="1600" dirty="0" smtClean="0">
                <a:latin typeface="Times New Roman" panose="02020603050405020304" pitchFamily="18" charset="0"/>
                <a:cs typeface="Times New Roman" panose="02020603050405020304" pitchFamily="18" charset="0"/>
              </a:rPr>
              <a:t>hoping </a:t>
            </a:r>
            <a:r>
              <a:rPr lang="en-US" sz="1600" dirty="0">
                <a:latin typeface="Times New Roman" panose="02020603050405020304" pitchFamily="18" charset="0"/>
                <a:cs typeface="Times New Roman" panose="02020603050405020304" pitchFamily="18" charset="0"/>
              </a:rPr>
              <a:t>it would be gone on the morrow. By chance, or else attracted by hearing his voice, it </a:t>
            </a:r>
            <a:r>
              <a:rPr lang="en-US" sz="1600" dirty="0" smtClean="0">
                <a:latin typeface="Times New Roman" panose="02020603050405020304" pitchFamily="18" charset="0"/>
                <a:cs typeface="Times New Roman" panose="02020603050405020304" pitchFamily="18" charset="0"/>
              </a:rPr>
              <a:t>crept 	to Mr</a:t>
            </a:r>
            <a:r>
              <a:rPr lang="en-US" sz="1600" dirty="0">
                <a:latin typeface="Times New Roman" panose="02020603050405020304" pitchFamily="18" charset="0"/>
                <a:cs typeface="Times New Roman" panose="02020603050405020304" pitchFamily="18" charset="0"/>
              </a:rPr>
              <a:t>. Earnshaw's </a:t>
            </a:r>
            <a:r>
              <a:rPr lang="en-US" sz="1600" dirty="0" smtClean="0">
                <a:latin typeface="Times New Roman" panose="02020603050405020304" pitchFamily="18" charset="0"/>
                <a:cs typeface="Times New Roman" panose="02020603050405020304" pitchFamily="18" charset="0"/>
              </a:rPr>
              <a:t>door</a:t>
            </a:r>
            <a:r>
              <a:rPr lang="en-US" sz="1600" dirty="0">
                <a:latin typeface="Times New Roman" panose="02020603050405020304" pitchFamily="18" charset="0"/>
                <a:cs typeface="Times New Roman" panose="02020603050405020304" pitchFamily="18" charset="0"/>
              </a:rPr>
              <a:t>, and </a:t>
            </a:r>
            <a:r>
              <a:rPr lang="en-US" sz="1600" dirty="0" smtClean="0">
                <a:latin typeface="Times New Roman" panose="02020603050405020304" pitchFamily="18" charset="0"/>
                <a:cs typeface="Times New Roman" panose="02020603050405020304" pitchFamily="18" charset="0"/>
              </a:rPr>
              <a:t>there </a:t>
            </a:r>
            <a:r>
              <a:rPr lang="en-US" sz="1600" dirty="0">
                <a:latin typeface="Times New Roman" panose="02020603050405020304" pitchFamily="18" charset="0"/>
                <a:cs typeface="Times New Roman" panose="02020603050405020304" pitchFamily="18" charset="0"/>
              </a:rPr>
              <a:t>he </a:t>
            </a:r>
            <a:r>
              <a:rPr lang="en-US" sz="1600" dirty="0" smtClean="0">
                <a:latin typeface="Times New Roman" panose="02020603050405020304" pitchFamily="18" charset="0"/>
                <a:cs typeface="Times New Roman" panose="02020603050405020304" pitchFamily="18" charset="0"/>
              </a:rPr>
              <a:t>found </a:t>
            </a:r>
            <a:r>
              <a:rPr lang="en-US" sz="1600" dirty="0">
                <a:latin typeface="Times New Roman" panose="02020603050405020304" pitchFamily="18" charset="0"/>
                <a:cs typeface="Times New Roman" panose="02020603050405020304" pitchFamily="18" charset="0"/>
              </a:rPr>
              <a:t>it on quitting his chamber. Inquiries were made as to how it got there; I was </a:t>
            </a:r>
            <a:r>
              <a:rPr lang="en-US" sz="1600" dirty="0" smtClean="0">
                <a:latin typeface="Times New Roman" panose="02020603050405020304" pitchFamily="18" charset="0"/>
                <a:cs typeface="Times New Roman" panose="02020603050405020304" pitchFamily="18" charset="0"/>
              </a:rPr>
              <a:t>	obliged </a:t>
            </a:r>
            <a:r>
              <a:rPr lang="en-US" sz="1600" dirty="0">
                <a:latin typeface="Times New Roman" panose="02020603050405020304" pitchFamily="18" charset="0"/>
                <a:cs typeface="Times New Roman" panose="02020603050405020304" pitchFamily="18" charset="0"/>
              </a:rPr>
              <a:t>to confess, and </a:t>
            </a: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recompense for my </a:t>
            </a:r>
            <a:r>
              <a:rPr lang="en-US" sz="1600" dirty="0" smtClean="0">
                <a:latin typeface="Times New Roman" panose="02020603050405020304" pitchFamily="18" charset="0"/>
                <a:cs typeface="Times New Roman" panose="02020603050405020304" pitchFamily="18" charset="0"/>
              </a:rPr>
              <a:t>cowardice </a:t>
            </a:r>
            <a:r>
              <a:rPr lang="en-US" sz="1600" dirty="0">
                <a:latin typeface="Times New Roman" panose="02020603050405020304" pitchFamily="18" charset="0"/>
                <a:cs typeface="Times New Roman" panose="02020603050405020304" pitchFamily="18" charset="0"/>
              </a:rPr>
              <a:t>and inhumanity was sent out of the house. (Bronte 78)</a:t>
            </a:r>
          </a:p>
        </p:txBody>
      </p:sp>
    </p:spTree>
    <p:extLst>
      <p:ext uri="{BB962C8B-B14F-4D97-AF65-F5344CB8AC3E}">
        <p14:creationId xmlns:p14="http://schemas.microsoft.com/office/powerpoint/2010/main" val="1090491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6163"/>
          </a:xfrm>
        </p:spPr>
        <p:txBody>
          <a:bodyPr>
            <a:normAutofit fontScale="90000"/>
          </a:bodyPr>
          <a:lstStyle/>
          <a:p>
            <a:pPr algn="ctr"/>
            <a:r>
              <a:rPr lang="en-US" dirty="0" smtClean="0"/>
              <a:t>Direct Quotations</a:t>
            </a:r>
            <a:r>
              <a:rPr lang="en-US" sz="3600" dirty="0" smtClean="0"/>
              <a:t/>
            </a:r>
            <a:br>
              <a:rPr lang="en-US" sz="3600" dirty="0" smtClean="0"/>
            </a:br>
            <a:r>
              <a:rPr lang="en-US" sz="3600" dirty="0" smtClean="0">
                <a:solidFill>
                  <a:schemeClr val="accent1"/>
                </a:solidFill>
              </a:rPr>
              <a:t>APA</a:t>
            </a:r>
            <a:endParaRPr lang="en-US" sz="3600" dirty="0">
              <a:solidFill>
                <a:schemeClr val="accent1"/>
              </a:solidFill>
            </a:endParaRPr>
          </a:p>
        </p:txBody>
      </p:sp>
      <p:sp>
        <p:nvSpPr>
          <p:cNvPr id="3" name="Content Placeholder 2"/>
          <p:cNvSpPr>
            <a:spLocks noGrp="1"/>
          </p:cNvSpPr>
          <p:nvPr>
            <p:ph idx="1"/>
          </p:nvPr>
        </p:nvSpPr>
        <p:spPr>
          <a:xfrm>
            <a:off x="838199" y="1520042"/>
            <a:ext cx="10609613" cy="2992581"/>
          </a:xfrm>
        </p:spPr>
        <p:txBody>
          <a:bodyPr>
            <a:normAutofit fontScale="92500" lnSpcReduction="20000"/>
          </a:bodyPr>
          <a:lstStyle/>
          <a:p>
            <a:pPr marL="0" indent="0" algn="ctr">
              <a:buNone/>
            </a:pPr>
            <a:r>
              <a:rPr lang="en-US" sz="1800" dirty="0"/>
              <a:t>I</a:t>
            </a:r>
            <a:r>
              <a:rPr lang="en-US" sz="1800" dirty="0" smtClean="0"/>
              <a:t>nclude the author, year of publication, and the page number (p.)</a:t>
            </a:r>
            <a:endParaRPr lang="en-US" sz="2400" dirty="0" smtClean="0"/>
          </a:p>
          <a:p>
            <a:pPr>
              <a:buFont typeface="Courier New" panose="02070309020205020404" pitchFamily="49" charset="0"/>
              <a:buChar char="o"/>
            </a:pPr>
            <a:r>
              <a:rPr lang="en-US" sz="1800" dirty="0" smtClean="0"/>
              <a:t> Short</a:t>
            </a:r>
          </a:p>
          <a:p>
            <a:pPr lvl="1"/>
            <a:r>
              <a:rPr lang="en-US" sz="1600" dirty="0" smtClean="0"/>
              <a:t>According to Jones (1998), "Students often had difficulty using APA style, especially when it was their first time" (p. 199). </a:t>
            </a:r>
          </a:p>
          <a:p>
            <a:pPr lvl="1"/>
            <a:r>
              <a:rPr lang="en-US" sz="1600" dirty="0" smtClean="0"/>
              <a:t>She stated, "Students often had difficulty using APA style" (Jones, 1998, p. 199), but she did not offer an explanation as to why.</a:t>
            </a:r>
            <a:endParaRPr lang="en-US" sz="1600" dirty="0"/>
          </a:p>
          <a:p>
            <a:pPr>
              <a:buFont typeface="Courier New" panose="02070309020205020404" pitchFamily="49" charset="0"/>
              <a:buChar char="o"/>
            </a:pPr>
            <a:r>
              <a:rPr lang="en-US" sz="1800" dirty="0" smtClean="0"/>
              <a:t> Long</a:t>
            </a:r>
          </a:p>
          <a:p>
            <a:pPr lvl="1"/>
            <a:r>
              <a:rPr lang="en-US" sz="1600" dirty="0" smtClean="0"/>
              <a:t>Typically more than 40 words, use block quotations</a:t>
            </a:r>
          </a:p>
          <a:p>
            <a:pPr lvl="1"/>
            <a:r>
              <a:rPr lang="en-US" sz="1600" dirty="0" smtClean="0"/>
              <a:t>Double space and indent the entire quote</a:t>
            </a:r>
          </a:p>
          <a:p>
            <a:pPr lvl="1"/>
            <a:r>
              <a:rPr lang="en-US" sz="1600" dirty="0" smtClean="0"/>
              <a:t>Do not use quotation marks</a:t>
            </a:r>
          </a:p>
          <a:p>
            <a:pPr lvl="1"/>
            <a:r>
              <a:rPr lang="en-US" sz="1600" dirty="0" smtClean="0"/>
              <a:t>Put punctuation </a:t>
            </a:r>
            <a:r>
              <a:rPr lang="en-US" sz="1600" i="1" dirty="0" smtClean="0"/>
              <a:t>before</a:t>
            </a:r>
            <a:r>
              <a:rPr lang="en-US" sz="1600" dirty="0" smtClean="0"/>
              <a:t> the parenthetical citation instead of after</a:t>
            </a:r>
            <a:endParaRPr lang="en-US" sz="1600" dirty="0" smtClean="0">
              <a:latin typeface="Times New Roman" panose="02020603050405020304" pitchFamily="18" charset="0"/>
              <a:cs typeface="Times New Roman" panose="02020603050405020304" pitchFamily="18" charset="0"/>
            </a:endParaRPr>
          </a:p>
          <a:p>
            <a:pPr marL="0" indent="0">
              <a:buNone/>
            </a:pPr>
            <a:endParaRPr lang="en-US" sz="1800" dirty="0" smtClean="0"/>
          </a:p>
          <a:p>
            <a:pPr lvl="1"/>
            <a:endParaRPr lang="en-US" sz="1400" dirty="0" smtClean="0"/>
          </a:p>
        </p:txBody>
      </p:sp>
      <p:sp>
        <p:nvSpPr>
          <p:cNvPr id="4" name="TextBox 3"/>
          <p:cNvSpPr txBox="1"/>
          <p:nvPr/>
        </p:nvSpPr>
        <p:spPr>
          <a:xfrm>
            <a:off x="510639" y="4441371"/>
            <a:ext cx="11139054" cy="233910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200000"/>
              </a:lnSpc>
            </a:pPr>
            <a:r>
              <a:rPr lang="en-US" sz="1600" dirty="0">
                <a:latin typeface="Times New Roman" panose="02020603050405020304" pitchFamily="18" charset="0"/>
                <a:cs typeface="Times New Roman" panose="02020603050405020304" pitchFamily="18" charset="0"/>
              </a:rPr>
              <a:t>Miller’s (2005) study on bears found the following:</a:t>
            </a:r>
          </a:p>
          <a:p>
            <a:pPr>
              <a:lnSpc>
                <a:spcPct val="200000"/>
              </a:lnSpc>
            </a:pPr>
            <a:r>
              <a:rPr lang="en-US" sz="1600" dirty="0">
                <a:latin typeface="Times New Roman" panose="02020603050405020304" pitchFamily="18" charset="0"/>
                <a:cs typeface="Times New Roman" panose="02020603050405020304" pitchFamily="18" charset="0"/>
              </a:rPr>
              <a:t>	The researchers found little evidence linking food-conditioned behavior to mother bears. Instead, it seems, bears may learn 	to seek out human food from other bears (not necessarily their relatives) or even just pick it up on their own, even without 	other bears around to set a bad example.  (p.394)</a:t>
            </a:r>
          </a:p>
          <a:p>
            <a:endParaRPr lang="en-US" dirty="0"/>
          </a:p>
        </p:txBody>
      </p:sp>
    </p:spTree>
    <p:extLst>
      <p:ext uri="{BB962C8B-B14F-4D97-AF65-F5344CB8AC3E}">
        <p14:creationId xmlns:p14="http://schemas.microsoft.com/office/powerpoint/2010/main" val="2026411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789708"/>
            <a:ext cx="10515600" cy="1591293"/>
          </a:xfrm>
        </p:spPr>
        <p:txBody>
          <a:bodyPr>
            <a:normAutofit fontScale="90000"/>
          </a:bodyPr>
          <a:lstStyle/>
          <a:p>
            <a:pPr algn="ctr"/>
            <a:r>
              <a:rPr lang="en-US" dirty="0" smtClean="0"/>
              <a:t>Paraphrasing</a:t>
            </a:r>
            <a:br>
              <a:rPr lang="en-US" dirty="0" smtClean="0"/>
            </a:br>
            <a:r>
              <a:rPr lang="en-US" dirty="0" smtClean="0"/>
              <a:t/>
            </a:r>
            <a:br>
              <a:rPr lang="en-US" dirty="0" smtClean="0"/>
            </a:br>
            <a:r>
              <a:rPr lang="en-US" sz="2200" dirty="0" smtClean="0"/>
              <a:t>Give credit to a source by adding a </a:t>
            </a:r>
            <a:br>
              <a:rPr lang="en-US" sz="2200" dirty="0" smtClean="0"/>
            </a:br>
            <a:r>
              <a:rPr lang="en-US" sz="2200" dirty="0" smtClean="0"/>
              <a:t>parenthetical citation before the ending punctuation</a:t>
            </a:r>
            <a:r>
              <a:rPr lang="en-US" dirty="0" smtClean="0"/>
              <a:t/>
            </a:r>
            <a:br>
              <a:rPr lang="en-US" dirty="0" smtClean="0"/>
            </a:br>
            <a:endParaRPr lang="en-US" dirty="0"/>
          </a:p>
        </p:txBody>
      </p:sp>
      <p:sp>
        <p:nvSpPr>
          <p:cNvPr id="3" name="Text Placeholder 2"/>
          <p:cNvSpPr>
            <a:spLocks noGrp="1"/>
          </p:cNvSpPr>
          <p:nvPr>
            <p:ph type="body" idx="1"/>
          </p:nvPr>
        </p:nvSpPr>
        <p:spPr>
          <a:xfrm>
            <a:off x="839788" y="2381001"/>
            <a:ext cx="5157787" cy="374073"/>
          </a:xfrm>
        </p:spPr>
        <p:txBody>
          <a:bodyPr>
            <a:normAutofit lnSpcReduction="10000"/>
          </a:bodyPr>
          <a:lstStyle/>
          <a:p>
            <a:pPr algn="ctr"/>
            <a:r>
              <a:rPr lang="en-US" dirty="0" smtClean="0"/>
              <a:t>MLA</a:t>
            </a:r>
            <a:endParaRPr lang="en-US" dirty="0"/>
          </a:p>
        </p:txBody>
      </p:sp>
      <p:sp>
        <p:nvSpPr>
          <p:cNvPr id="4" name="Content Placeholder 3"/>
          <p:cNvSpPr>
            <a:spLocks noGrp="1"/>
          </p:cNvSpPr>
          <p:nvPr>
            <p:ph sz="half" idx="2"/>
          </p:nvPr>
        </p:nvSpPr>
        <p:spPr>
          <a:xfrm>
            <a:off x="839788" y="2921330"/>
            <a:ext cx="5157787" cy="3268333"/>
          </a:xfrm>
        </p:spPr>
        <p:txBody>
          <a:bodyPr/>
          <a:lstStyle/>
          <a:p>
            <a:pPr algn="ctr">
              <a:buFont typeface="Courier New" panose="02070309020205020404" pitchFamily="49" charset="0"/>
              <a:buChar char="o"/>
            </a:pPr>
            <a:r>
              <a:rPr lang="en-US" sz="2400" dirty="0" smtClean="0"/>
              <a:t> Make reference to the author and page number</a:t>
            </a:r>
          </a:p>
          <a:p>
            <a:pPr marL="0" indent="0" algn="ctr">
              <a:buNone/>
            </a:pPr>
            <a:r>
              <a:rPr lang="en-US" sz="2000" dirty="0" smtClean="0"/>
              <a:t>(Wordsworth 263)</a:t>
            </a:r>
          </a:p>
          <a:p>
            <a:endParaRPr lang="en-US" dirty="0"/>
          </a:p>
        </p:txBody>
      </p:sp>
      <p:sp>
        <p:nvSpPr>
          <p:cNvPr id="5" name="Text Placeholder 4"/>
          <p:cNvSpPr>
            <a:spLocks noGrp="1"/>
          </p:cNvSpPr>
          <p:nvPr>
            <p:ph type="body" sz="quarter" idx="3"/>
          </p:nvPr>
        </p:nvSpPr>
        <p:spPr>
          <a:xfrm>
            <a:off x="6172200" y="2381000"/>
            <a:ext cx="5183188" cy="374073"/>
          </a:xfrm>
        </p:spPr>
        <p:txBody>
          <a:bodyPr>
            <a:normAutofit lnSpcReduction="10000"/>
          </a:bodyPr>
          <a:lstStyle/>
          <a:p>
            <a:pPr algn="ctr"/>
            <a:r>
              <a:rPr lang="en-US" dirty="0" smtClean="0"/>
              <a:t>APA</a:t>
            </a:r>
            <a:endParaRPr lang="en-US" dirty="0"/>
          </a:p>
        </p:txBody>
      </p:sp>
      <p:sp>
        <p:nvSpPr>
          <p:cNvPr id="6" name="Content Placeholder 5"/>
          <p:cNvSpPr>
            <a:spLocks noGrp="1"/>
          </p:cNvSpPr>
          <p:nvPr>
            <p:ph sz="quarter" idx="4"/>
          </p:nvPr>
        </p:nvSpPr>
        <p:spPr>
          <a:xfrm>
            <a:off x="6172200" y="2921330"/>
            <a:ext cx="5183188" cy="3268333"/>
          </a:xfrm>
        </p:spPr>
        <p:txBody>
          <a:bodyPr/>
          <a:lstStyle/>
          <a:p>
            <a:pPr algn="ctr">
              <a:buFont typeface="Courier New" panose="02070309020205020404" pitchFamily="49" charset="0"/>
              <a:buChar char="o"/>
            </a:pPr>
            <a:r>
              <a:rPr lang="en-US" sz="2400" dirty="0" smtClean="0"/>
              <a:t> Make reference to the author and year of publication</a:t>
            </a:r>
          </a:p>
          <a:p>
            <a:pPr algn="ctr">
              <a:buFont typeface="Courier New" panose="02070309020205020404" pitchFamily="49" charset="0"/>
              <a:buChar char="o"/>
            </a:pPr>
            <a:r>
              <a:rPr lang="en-US" sz="2400" dirty="0" smtClean="0"/>
              <a:t> APA guidelines encourages providing page number (not required)</a:t>
            </a:r>
          </a:p>
          <a:p>
            <a:pPr marL="0" indent="0" algn="ctr">
              <a:buNone/>
            </a:pPr>
            <a:r>
              <a:rPr lang="en-US" sz="2000" dirty="0" smtClean="0"/>
              <a:t>(Jones, 1998, p. 199)</a:t>
            </a:r>
            <a:endParaRPr lang="en-US" sz="2000" dirty="0"/>
          </a:p>
        </p:txBody>
      </p:sp>
    </p:spTree>
    <p:extLst>
      <p:ext uri="{BB962C8B-B14F-4D97-AF65-F5344CB8AC3E}">
        <p14:creationId xmlns:p14="http://schemas.microsoft.com/office/powerpoint/2010/main" val="294796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36322"/>
            <a:ext cx="12192000" cy="1754326"/>
          </a:xfrm>
          <a:prstGeom prst="rect">
            <a:avLst/>
          </a:prstGeom>
          <a:noFill/>
        </p:spPr>
        <p:txBody>
          <a:bodyPr wrap="square" rtlCol="0">
            <a:spAutoFit/>
          </a:bodyPr>
          <a:lstStyle/>
          <a:p>
            <a:pPr algn="ctr"/>
            <a:r>
              <a:rPr lang="en-US" dirty="0" smtClean="0"/>
              <a:t>Sources</a:t>
            </a:r>
          </a:p>
          <a:p>
            <a:pPr algn="ctr"/>
            <a:endParaRPr lang="en-US" dirty="0" smtClean="0"/>
          </a:p>
          <a:p>
            <a:pPr algn="ctr"/>
            <a:r>
              <a:rPr lang="en-US" dirty="0" smtClean="0">
                <a:hlinkClick r:id="rId2"/>
              </a:rPr>
              <a:t>http://easybib.com</a:t>
            </a:r>
            <a:endParaRPr lang="en-US" dirty="0" smtClean="0"/>
          </a:p>
          <a:p>
            <a:pPr algn="ctr"/>
            <a:endParaRPr lang="en-US" dirty="0" smtClean="0"/>
          </a:p>
          <a:p>
            <a:pPr algn="ctr"/>
            <a:r>
              <a:rPr lang="en-US" dirty="0">
                <a:hlinkClick r:id="rId3"/>
              </a:rPr>
              <a:t>https://owl.english.purdue.edu/owl/section/2</a:t>
            </a:r>
            <a:r>
              <a:rPr lang="en-US" dirty="0" smtClean="0">
                <a:hlinkClick r:id="rId3"/>
              </a:rPr>
              <a:t>/</a:t>
            </a:r>
            <a:endParaRPr lang="en-US" dirty="0" smtClean="0"/>
          </a:p>
          <a:p>
            <a:pPr algn="ctr"/>
            <a:endParaRPr lang="en-US" dirty="0"/>
          </a:p>
        </p:txBody>
      </p:sp>
    </p:spTree>
    <p:extLst>
      <p:ext uri="{BB962C8B-B14F-4D97-AF65-F5344CB8AC3E}">
        <p14:creationId xmlns:p14="http://schemas.microsoft.com/office/powerpoint/2010/main" val="12470092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1318</TotalTime>
  <Words>605</Words>
  <Application>Microsoft Office PowerPoint</Application>
  <PresentationFormat>Widescreen</PresentationFormat>
  <Paragraphs>66</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Courier New</vt:lpstr>
      <vt:lpstr>Times New Roman</vt:lpstr>
      <vt:lpstr>Tw Cen MT</vt:lpstr>
      <vt:lpstr>Tw Cen MT Condensed</vt:lpstr>
      <vt:lpstr>Wingdings 3</vt:lpstr>
      <vt:lpstr>Integral</vt:lpstr>
      <vt:lpstr>MLA vs. APA In-text Citations</vt:lpstr>
      <vt:lpstr>In-text Citations</vt:lpstr>
      <vt:lpstr>Works Cited vs. Reference Page Print Sources</vt:lpstr>
      <vt:lpstr>Works Cited vs. Reference Page Electronic Sources</vt:lpstr>
      <vt:lpstr>Direct Quotations MLA</vt:lpstr>
      <vt:lpstr>Direct Quotations APA</vt:lpstr>
      <vt:lpstr>Paraphrasing  Give credit to a source by adding a  parenthetical citation before the ending punctuation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vs.APA In-text Citations</dc:title>
  <dc:creator>Julie Massimo</dc:creator>
  <cp:lastModifiedBy>Julie Massimo</cp:lastModifiedBy>
  <cp:revision>37</cp:revision>
  <dcterms:created xsi:type="dcterms:W3CDTF">2013-10-23T15:42:08Z</dcterms:created>
  <dcterms:modified xsi:type="dcterms:W3CDTF">2013-10-24T15:05:56Z</dcterms:modified>
</cp:coreProperties>
</file>