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1" r:id="rId4"/>
    <p:sldId id="261" r:id="rId5"/>
    <p:sldId id="292" r:id="rId6"/>
    <p:sldId id="293" r:id="rId7"/>
    <p:sldId id="296" r:id="rId8"/>
    <p:sldId id="295" r:id="rId9"/>
    <p:sldId id="294" r:id="rId10"/>
    <p:sldId id="275" r:id="rId11"/>
    <p:sldId id="297" r:id="rId12"/>
    <p:sldId id="299" r:id="rId13"/>
    <p:sldId id="300" r:id="rId14"/>
    <p:sldId id="301" r:id="rId15"/>
    <p:sldId id="298"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6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56"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216CD-268E-5943-A657-F6D28530B1E4}" type="doc">
      <dgm:prSet loTypeId="urn:microsoft.com/office/officeart/2005/8/layout/chevron1" loCatId="" qsTypeId="urn:microsoft.com/office/officeart/2005/8/quickstyle/simple4" qsCatId="simple" csTypeId="urn:microsoft.com/office/officeart/2005/8/colors/colorful3" csCatId="colorful" phldr="1"/>
      <dgm:spPr/>
    </dgm:pt>
    <dgm:pt modelId="{2AC518F8-C39C-B74E-A2DC-7D883CE7EF39}">
      <dgm:prSet phldrT="[Text]"/>
      <dgm:spPr/>
      <dgm:t>
        <a:bodyPr/>
        <a:lstStyle/>
        <a:p>
          <a:r>
            <a:rPr lang="en-US" dirty="0" smtClean="0"/>
            <a:t>Analogies</a:t>
          </a:r>
          <a:endParaRPr lang="en-US" dirty="0"/>
        </a:p>
      </dgm:t>
    </dgm:pt>
    <dgm:pt modelId="{42635851-77A2-714E-948F-FA6CB16A8140}" type="parTrans" cxnId="{7B0E213E-544A-E449-9F79-CA120B16E8FF}">
      <dgm:prSet/>
      <dgm:spPr/>
      <dgm:t>
        <a:bodyPr/>
        <a:lstStyle/>
        <a:p>
          <a:endParaRPr lang="en-US"/>
        </a:p>
      </dgm:t>
    </dgm:pt>
    <dgm:pt modelId="{9F09E465-E9F3-2C4A-B591-905DE9B351D4}" type="sibTrans" cxnId="{7B0E213E-544A-E449-9F79-CA120B16E8FF}">
      <dgm:prSet/>
      <dgm:spPr/>
      <dgm:t>
        <a:bodyPr/>
        <a:lstStyle/>
        <a:p>
          <a:endParaRPr lang="en-US"/>
        </a:p>
      </dgm:t>
    </dgm:pt>
    <dgm:pt modelId="{0689C485-7A15-4C42-ADBD-98C048D15D69}">
      <dgm:prSet phldrT="[Text]"/>
      <dgm:spPr/>
      <dgm:t>
        <a:bodyPr/>
        <a:lstStyle/>
        <a:p>
          <a:r>
            <a:rPr lang="en-US" dirty="0" smtClean="0"/>
            <a:t>Symbols</a:t>
          </a:r>
          <a:endParaRPr lang="en-US" dirty="0"/>
        </a:p>
      </dgm:t>
    </dgm:pt>
    <dgm:pt modelId="{523E010C-F89F-B244-B2BB-DE7BB144237B}" type="parTrans" cxnId="{2F0E5362-0733-1D45-87EF-241AE880A136}">
      <dgm:prSet/>
      <dgm:spPr/>
      <dgm:t>
        <a:bodyPr/>
        <a:lstStyle/>
        <a:p>
          <a:endParaRPr lang="en-US"/>
        </a:p>
      </dgm:t>
    </dgm:pt>
    <dgm:pt modelId="{BC38F0FB-1C04-3A46-B4CF-FDD348EE8D6C}" type="sibTrans" cxnId="{2F0E5362-0733-1D45-87EF-241AE880A136}">
      <dgm:prSet/>
      <dgm:spPr/>
      <dgm:t>
        <a:bodyPr/>
        <a:lstStyle/>
        <a:p>
          <a:endParaRPr lang="en-US"/>
        </a:p>
      </dgm:t>
    </dgm:pt>
    <dgm:pt modelId="{7E308E57-5497-9D46-994C-D75CD5D822D8}">
      <dgm:prSet phldrT="[Text]"/>
      <dgm:spPr/>
      <dgm:t>
        <a:bodyPr/>
        <a:lstStyle/>
        <a:p>
          <a:r>
            <a:rPr lang="en-US" dirty="0" smtClean="0"/>
            <a:t>Accumulation</a:t>
          </a:r>
          <a:endParaRPr lang="en-US" dirty="0"/>
        </a:p>
      </dgm:t>
    </dgm:pt>
    <dgm:pt modelId="{57454C97-ADFE-E941-AF78-90255C601978}" type="parTrans" cxnId="{5B071981-F89A-4B47-9EC5-98E2CEB804C6}">
      <dgm:prSet/>
      <dgm:spPr/>
      <dgm:t>
        <a:bodyPr/>
        <a:lstStyle/>
        <a:p>
          <a:endParaRPr lang="en-US"/>
        </a:p>
      </dgm:t>
    </dgm:pt>
    <dgm:pt modelId="{7A0658A3-C0A9-1642-ABAF-F72BA1E2CE92}" type="sibTrans" cxnId="{5B071981-F89A-4B47-9EC5-98E2CEB804C6}">
      <dgm:prSet/>
      <dgm:spPr/>
      <dgm:t>
        <a:bodyPr/>
        <a:lstStyle/>
        <a:p>
          <a:endParaRPr lang="en-US"/>
        </a:p>
      </dgm:t>
    </dgm:pt>
    <dgm:pt modelId="{BF541A8F-A7AE-414D-AB88-70CD75FB60E3}" type="pres">
      <dgm:prSet presAssocID="{04C216CD-268E-5943-A657-F6D28530B1E4}" presName="Name0" presStyleCnt="0">
        <dgm:presLayoutVars>
          <dgm:dir/>
          <dgm:animLvl val="lvl"/>
          <dgm:resizeHandles val="exact"/>
        </dgm:presLayoutVars>
      </dgm:prSet>
      <dgm:spPr/>
    </dgm:pt>
    <dgm:pt modelId="{FE1776EE-22D6-C247-8CE3-4309AA14D5DD}" type="pres">
      <dgm:prSet presAssocID="{2AC518F8-C39C-B74E-A2DC-7D883CE7EF39}" presName="parTxOnly" presStyleLbl="node1" presStyleIdx="0" presStyleCnt="3">
        <dgm:presLayoutVars>
          <dgm:chMax val="0"/>
          <dgm:chPref val="0"/>
          <dgm:bulletEnabled val="1"/>
        </dgm:presLayoutVars>
      </dgm:prSet>
      <dgm:spPr/>
      <dgm:t>
        <a:bodyPr/>
        <a:lstStyle/>
        <a:p>
          <a:endParaRPr lang="en-US"/>
        </a:p>
      </dgm:t>
    </dgm:pt>
    <dgm:pt modelId="{E5255C36-D66E-9844-AEC7-5573958AE450}" type="pres">
      <dgm:prSet presAssocID="{9F09E465-E9F3-2C4A-B591-905DE9B351D4}" presName="parTxOnlySpace" presStyleCnt="0"/>
      <dgm:spPr/>
    </dgm:pt>
    <dgm:pt modelId="{8552D9D5-2811-7046-A3D0-7F8ADF8C2EB9}" type="pres">
      <dgm:prSet presAssocID="{0689C485-7A15-4C42-ADBD-98C048D15D69}" presName="parTxOnly" presStyleLbl="node1" presStyleIdx="1" presStyleCnt="3">
        <dgm:presLayoutVars>
          <dgm:chMax val="0"/>
          <dgm:chPref val="0"/>
          <dgm:bulletEnabled val="1"/>
        </dgm:presLayoutVars>
      </dgm:prSet>
      <dgm:spPr/>
      <dgm:t>
        <a:bodyPr/>
        <a:lstStyle/>
        <a:p>
          <a:endParaRPr lang="en-US"/>
        </a:p>
      </dgm:t>
    </dgm:pt>
    <dgm:pt modelId="{C44C185F-0AA0-8441-9A68-06FB30338E19}" type="pres">
      <dgm:prSet presAssocID="{BC38F0FB-1C04-3A46-B4CF-FDD348EE8D6C}" presName="parTxOnlySpace" presStyleCnt="0"/>
      <dgm:spPr/>
    </dgm:pt>
    <dgm:pt modelId="{2E9DA6E6-C736-EA4F-AFD2-FCAFAA406E52}" type="pres">
      <dgm:prSet presAssocID="{7E308E57-5497-9D46-994C-D75CD5D822D8}" presName="parTxOnly" presStyleLbl="node1" presStyleIdx="2" presStyleCnt="3">
        <dgm:presLayoutVars>
          <dgm:chMax val="0"/>
          <dgm:chPref val="0"/>
          <dgm:bulletEnabled val="1"/>
        </dgm:presLayoutVars>
      </dgm:prSet>
      <dgm:spPr/>
      <dgm:t>
        <a:bodyPr/>
        <a:lstStyle/>
        <a:p>
          <a:endParaRPr lang="en-US"/>
        </a:p>
      </dgm:t>
    </dgm:pt>
  </dgm:ptLst>
  <dgm:cxnLst>
    <dgm:cxn modelId="{78827065-B6FB-B341-981C-5B52A06BE375}" type="presOf" srcId="{0689C485-7A15-4C42-ADBD-98C048D15D69}" destId="{8552D9D5-2811-7046-A3D0-7F8ADF8C2EB9}" srcOrd="0" destOrd="0" presId="urn:microsoft.com/office/officeart/2005/8/layout/chevron1"/>
    <dgm:cxn modelId="{E445C93D-D13B-2A47-9C49-A68F36678D5C}" type="presOf" srcId="{2AC518F8-C39C-B74E-A2DC-7D883CE7EF39}" destId="{FE1776EE-22D6-C247-8CE3-4309AA14D5DD}" srcOrd="0" destOrd="0" presId="urn:microsoft.com/office/officeart/2005/8/layout/chevron1"/>
    <dgm:cxn modelId="{7B0E213E-544A-E449-9F79-CA120B16E8FF}" srcId="{04C216CD-268E-5943-A657-F6D28530B1E4}" destId="{2AC518F8-C39C-B74E-A2DC-7D883CE7EF39}" srcOrd="0" destOrd="0" parTransId="{42635851-77A2-714E-948F-FA6CB16A8140}" sibTransId="{9F09E465-E9F3-2C4A-B591-905DE9B351D4}"/>
    <dgm:cxn modelId="{2F0E5362-0733-1D45-87EF-241AE880A136}" srcId="{04C216CD-268E-5943-A657-F6D28530B1E4}" destId="{0689C485-7A15-4C42-ADBD-98C048D15D69}" srcOrd="1" destOrd="0" parTransId="{523E010C-F89F-B244-B2BB-DE7BB144237B}" sibTransId="{BC38F0FB-1C04-3A46-B4CF-FDD348EE8D6C}"/>
    <dgm:cxn modelId="{B8AFEECA-D7F1-944F-8126-727AD19FE870}" type="presOf" srcId="{7E308E57-5497-9D46-994C-D75CD5D822D8}" destId="{2E9DA6E6-C736-EA4F-AFD2-FCAFAA406E52}" srcOrd="0" destOrd="0" presId="urn:microsoft.com/office/officeart/2005/8/layout/chevron1"/>
    <dgm:cxn modelId="{004A3B24-E784-134D-9380-27B9F8843803}" type="presOf" srcId="{04C216CD-268E-5943-A657-F6D28530B1E4}" destId="{BF541A8F-A7AE-414D-AB88-70CD75FB60E3}" srcOrd="0" destOrd="0" presId="urn:microsoft.com/office/officeart/2005/8/layout/chevron1"/>
    <dgm:cxn modelId="{5B071981-F89A-4B47-9EC5-98E2CEB804C6}" srcId="{04C216CD-268E-5943-A657-F6D28530B1E4}" destId="{7E308E57-5497-9D46-994C-D75CD5D822D8}" srcOrd="2" destOrd="0" parTransId="{57454C97-ADFE-E941-AF78-90255C601978}" sibTransId="{7A0658A3-C0A9-1642-ABAF-F72BA1E2CE92}"/>
    <dgm:cxn modelId="{5B758B69-9512-A54D-A4F5-05BF6CB7E8FA}" type="presParOf" srcId="{BF541A8F-A7AE-414D-AB88-70CD75FB60E3}" destId="{FE1776EE-22D6-C247-8CE3-4309AA14D5DD}" srcOrd="0" destOrd="0" presId="urn:microsoft.com/office/officeart/2005/8/layout/chevron1"/>
    <dgm:cxn modelId="{5CAB7113-837D-3D4B-9955-89C5219B8541}" type="presParOf" srcId="{BF541A8F-A7AE-414D-AB88-70CD75FB60E3}" destId="{E5255C36-D66E-9844-AEC7-5573958AE450}" srcOrd="1" destOrd="0" presId="urn:microsoft.com/office/officeart/2005/8/layout/chevron1"/>
    <dgm:cxn modelId="{E03747B6-C4F0-1E48-B9E6-D0295FBFAD05}" type="presParOf" srcId="{BF541A8F-A7AE-414D-AB88-70CD75FB60E3}" destId="{8552D9D5-2811-7046-A3D0-7F8ADF8C2EB9}" srcOrd="2" destOrd="0" presId="urn:microsoft.com/office/officeart/2005/8/layout/chevron1"/>
    <dgm:cxn modelId="{BC176170-45F4-7D4B-9EAA-B87D7B75B395}" type="presParOf" srcId="{BF541A8F-A7AE-414D-AB88-70CD75FB60E3}" destId="{C44C185F-0AA0-8441-9A68-06FB30338E19}" srcOrd="3" destOrd="0" presId="urn:microsoft.com/office/officeart/2005/8/layout/chevron1"/>
    <dgm:cxn modelId="{C0BA7176-3F44-5747-A9BB-B4DD1CEFCAD2}" type="presParOf" srcId="{BF541A8F-A7AE-414D-AB88-70CD75FB60E3}" destId="{2E9DA6E6-C736-EA4F-AFD2-FCAFAA406E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776EE-22D6-C247-8CE3-4309AA14D5DD}">
      <dsp:nvSpPr>
        <dsp:cNvPr id="0" name=""/>
        <dsp:cNvSpPr/>
      </dsp:nvSpPr>
      <dsp:spPr>
        <a:xfrm>
          <a:off x="2569" y="1510263"/>
          <a:ext cx="3130438" cy="125217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Analogies</a:t>
          </a:r>
          <a:endParaRPr lang="en-US" sz="2400" kern="1200" dirty="0"/>
        </a:p>
      </dsp:txBody>
      <dsp:txXfrm>
        <a:off x="628657" y="1510263"/>
        <a:ext cx="1878263" cy="1252175"/>
      </dsp:txXfrm>
    </dsp:sp>
    <dsp:sp modelId="{8552D9D5-2811-7046-A3D0-7F8ADF8C2EB9}">
      <dsp:nvSpPr>
        <dsp:cNvPr id="0" name=""/>
        <dsp:cNvSpPr/>
      </dsp:nvSpPr>
      <dsp:spPr>
        <a:xfrm>
          <a:off x="2819964" y="1510263"/>
          <a:ext cx="3130438" cy="1252175"/>
        </a:xfrm>
        <a:prstGeom prst="chevr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Symbols</a:t>
          </a:r>
          <a:endParaRPr lang="en-US" sz="2400" kern="1200" dirty="0"/>
        </a:p>
      </dsp:txBody>
      <dsp:txXfrm>
        <a:off x="3446052" y="1510263"/>
        <a:ext cx="1878263" cy="1252175"/>
      </dsp:txXfrm>
    </dsp:sp>
    <dsp:sp modelId="{2E9DA6E6-C736-EA4F-AFD2-FCAFAA406E52}">
      <dsp:nvSpPr>
        <dsp:cNvPr id="0" name=""/>
        <dsp:cNvSpPr/>
      </dsp:nvSpPr>
      <dsp:spPr>
        <a:xfrm>
          <a:off x="5637359" y="1510263"/>
          <a:ext cx="3130438" cy="1252175"/>
        </a:xfrm>
        <a:prstGeom prst="chevron">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Accumulation</a:t>
          </a:r>
          <a:endParaRPr lang="en-US" sz="2400" kern="1200" dirty="0"/>
        </a:p>
      </dsp:txBody>
      <dsp:txXfrm>
        <a:off x="6263447" y="1510263"/>
        <a:ext cx="1878263" cy="12521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579763"/>
            <a:ext cx="7772400" cy="829915"/>
          </a:xfrm>
        </p:spPr>
        <p:txBody>
          <a:bodyPr>
            <a:normAutofit/>
          </a:bodyPr>
          <a:lstStyle/>
          <a:p>
            <a:r>
              <a:rPr lang="en-US" sz="4000" dirty="0" smtClean="0">
                <a:solidFill>
                  <a:srgbClr val="6E6863"/>
                </a:solidFill>
              </a:rPr>
              <a:t>Name of Presentation</a:t>
            </a:r>
            <a:endParaRPr lang="en-US" sz="4000" dirty="0">
              <a:solidFill>
                <a:srgbClr val="6E6863"/>
              </a:solidFill>
            </a:endParaRPr>
          </a:p>
        </p:txBody>
      </p:sp>
      <p:sp>
        <p:nvSpPr>
          <p:cNvPr id="8" name="Subtitle 2"/>
          <p:cNvSpPr>
            <a:spLocks noGrp="1"/>
          </p:cNvSpPr>
          <p:nvPr>
            <p:ph type="subTitle" idx="1"/>
          </p:nvPr>
        </p:nvSpPr>
        <p:spPr>
          <a:xfrm>
            <a:off x="1371600" y="4210794"/>
            <a:ext cx="6400800" cy="593204"/>
          </a:xfrm>
        </p:spPr>
        <p:txBody>
          <a:bodyPr>
            <a:normAutofit/>
          </a:bodyPr>
          <a:lstStyle>
            <a:lvl1pPr marL="0" indent="0" algn="ctr">
              <a:buNone/>
              <a:defRPr/>
            </a:lvl1pPr>
          </a:lstStyle>
          <a:p>
            <a:r>
              <a:rPr lang="en-US" sz="2800" dirty="0" smtClean="0">
                <a:solidFill>
                  <a:srgbClr val="6E6863"/>
                </a:solidFill>
              </a:rPr>
              <a:t>Company Name</a:t>
            </a:r>
            <a:endParaRPr lang="en-US" sz="2800" dirty="0">
              <a:solidFill>
                <a:srgbClr val="6E6863"/>
              </a:solidFill>
            </a:endParaRPr>
          </a:p>
        </p:txBody>
      </p:sp>
    </p:spTree>
    <p:extLst>
      <p:ext uri="{BB962C8B-B14F-4D97-AF65-F5344CB8AC3E}">
        <p14:creationId xmlns:p14="http://schemas.microsoft.com/office/powerpoint/2010/main" val="23697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B81FEF-4288-4596-A0A3-E320DEA29520}" type="datetimeFigureOut">
              <a:rPr lang="en-US" smtClean="0"/>
              <a:t>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C73F9-B5E7-49E1-82EA-FE3DE0057A1C}" type="slidenum">
              <a:rPr lang="en-US" smtClean="0"/>
              <a:t>‹#›</a:t>
            </a:fld>
            <a:endParaRPr lang="en-US"/>
          </a:p>
        </p:txBody>
      </p:sp>
      <p:sp>
        <p:nvSpPr>
          <p:cNvPr id="8" name="Title 1"/>
          <p:cNvSpPr>
            <a:spLocks noGrp="1"/>
          </p:cNvSpPr>
          <p:nvPr>
            <p:ph type="title"/>
          </p:nvPr>
        </p:nvSpPr>
        <p:spPr>
          <a:xfrm>
            <a:off x="2051720" y="205979"/>
            <a:ext cx="6635080" cy="857250"/>
          </a:xfrm>
        </p:spPr>
        <p:txBody>
          <a:bodyPr/>
          <a:lstStyle/>
          <a:p>
            <a:pPr algn="l"/>
            <a:r>
              <a:rPr lang="fr-CA" dirty="0" smtClean="0">
                <a:solidFill>
                  <a:srgbClr val="6E6863"/>
                </a:solidFill>
              </a:rPr>
              <a:t>Title</a:t>
            </a:r>
            <a:endParaRPr lang="en-US" dirty="0">
              <a:solidFill>
                <a:srgbClr val="6E6863"/>
              </a:solidFill>
            </a:endParaRPr>
          </a:p>
        </p:txBody>
      </p:sp>
      <p:sp>
        <p:nvSpPr>
          <p:cNvPr id="9" name="Content Placeholder 2"/>
          <p:cNvSpPr>
            <a:spLocks noGrp="1"/>
          </p:cNvSpPr>
          <p:nvPr>
            <p:ph idx="1"/>
          </p:nvPr>
        </p:nvSpPr>
        <p:spPr>
          <a:xfrm>
            <a:off x="2051720" y="1200151"/>
            <a:ext cx="6635080" cy="3394472"/>
          </a:xfrm>
        </p:spPr>
        <p:txBody>
          <a:bodyPr/>
          <a:lstStyle/>
          <a:p>
            <a:pPr marL="0" indent="0">
              <a:buNone/>
            </a:pPr>
            <a:r>
              <a:rPr lang="en-US" dirty="0" smtClean="0">
                <a:solidFill>
                  <a:srgbClr val="6E6863"/>
                </a:solidFill>
              </a:rPr>
              <a:t>Lorem ipsum dolor sit amet, consectetur adipisicing elit, sed do eiusmod tempor incididunt ut labore et dolore magna aliqua.</a:t>
            </a:r>
            <a:endParaRPr lang="en-US" dirty="0">
              <a:solidFill>
                <a:srgbClr val="6E6863"/>
              </a:solidFill>
            </a:endParaRPr>
          </a:p>
        </p:txBody>
      </p:sp>
    </p:spTree>
    <p:extLst>
      <p:ext uri="{BB962C8B-B14F-4D97-AF65-F5344CB8AC3E}">
        <p14:creationId xmlns:p14="http://schemas.microsoft.com/office/powerpoint/2010/main" val="288050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B81FEF-4288-4596-A0A3-E320DEA29520}" type="datetimeFigureOut">
              <a:rPr lang="en-US" smtClean="0"/>
              <a:t>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C73F9-B5E7-49E1-82EA-FE3DE0057A1C}" type="slidenum">
              <a:rPr lang="en-US" smtClean="0"/>
              <a:t>‹#›</a:t>
            </a:fld>
            <a:endParaRPr lang="en-US"/>
          </a:p>
        </p:txBody>
      </p:sp>
      <p:sp>
        <p:nvSpPr>
          <p:cNvPr id="7" name="Title 1"/>
          <p:cNvSpPr>
            <a:spLocks noGrp="1"/>
          </p:cNvSpPr>
          <p:nvPr>
            <p:ph type="title"/>
          </p:nvPr>
        </p:nvSpPr>
        <p:spPr>
          <a:xfrm>
            <a:off x="457200" y="205979"/>
            <a:ext cx="8229600" cy="857250"/>
          </a:xfrm>
        </p:spPr>
        <p:txBody>
          <a:bodyPr/>
          <a:lstStyle/>
          <a:p>
            <a:r>
              <a:rPr lang="fr-CA" dirty="0" smtClean="0">
                <a:solidFill>
                  <a:srgbClr val="6E6863"/>
                </a:solidFill>
              </a:rPr>
              <a:t>Title</a:t>
            </a:r>
            <a:endParaRPr lang="en-US" dirty="0">
              <a:solidFill>
                <a:srgbClr val="6E6863"/>
              </a:solidFill>
            </a:endParaRPr>
          </a:p>
        </p:txBody>
      </p:sp>
      <p:sp>
        <p:nvSpPr>
          <p:cNvPr id="8" name="Content Placeholder 2"/>
          <p:cNvSpPr>
            <a:spLocks noGrp="1"/>
          </p:cNvSpPr>
          <p:nvPr>
            <p:ph idx="1"/>
          </p:nvPr>
        </p:nvSpPr>
        <p:spPr>
          <a:xfrm>
            <a:off x="457200" y="1563638"/>
            <a:ext cx="8229600" cy="3394472"/>
          </a:xfrm>
        </p:spPr>
        <p:txBody>
          <a:bodyPr/>
          <a:lstStyle/>
          <a:p>
            <a:pPr marL="0" indent="0" algn="ctr">
              <a:buNone/>
            </a:pPr>
            <a:r>
              <a:rPr lang="en-US" dirty="0" smtClean="0">
                <a:solidFill>
                  <a:srgbClr val="6E6863"/>
                </a:solidFill>
              </a:rPr>
              <a:t>Lorem ipsum dolor sit amet, consectetur adipisicing elit, sed do eiusmod tempor incididunt ut labore et dolore magna aliqua.</a:t>
            </a:r>
            <a:endParaRPr lang="en-US" dirty="0">
              <a:solidFill>
                <a:srgbClr val="6E6863"/>
              </a:solidFill>
            </a:endParaRPr>
          </a:p>
        </p:txBody>
      </p:sp>
    </p:spTree>
    <p:extLst>
      <p:ext uri="{BB962C8B-B14F-4D97-AF65-F5344CB8AC3E}">
        <p14:creationId xmlns:p14="http://schemas.microsoft.com/office/powerpoint/2010/main" val="88933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B81FEF-4288-4596-A0A3-E320DEA29520}" type="datetimeFigureOut">
              <a:rPr lang="en-US" smtClean="0"/>
              <a:t>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C73F9-B5E7-49E1-82EA-FE3DE0057A1C}" type="slidenum">
              <a:rPr lang="en-US" smtClean="0"/>
              <a:t>‹#›</a:t>
            </a:fld>
            <a:endParaRPr lang="en-US"/>
          </a:p>
        </p:txBody>
      </p:sp>
      <p:sp>
        <p:nvSpPr>
          <p:cNvPr id="7" name="Title 1"/>
          <p:cNvSpPr>
            <a:spLocks noGrp="1"/>
          </p:cNvSpPr>
          <p:nvPr>
            <p:ph type="title"/>
          </p:nvPr>
        </p:nvSpPr>
        <p:spPr>
          <a:xfrm>
            <a:off x="457200" y="205979"/>
            <a:ext cx="8229600" cy="857250"/>
          </a:xfrm>
        </p:spPr>
        <p:txBody>
          <a:bodyPr/>
          <a:lstStyle/>
          <a:p>
            <a:r>
              <a:rPr lang="fr-CA" dirty="0" smtClean="0">
                <a:solidFill>
                  <a:srgbClr val="6E6863"/>
                </a:solidFill>
              </a:rPr>
              <a:t>Title</a:t>
            </a:r>
            <a:endParaRPr lang="en-US" dirty="0">
              <a:solidFill>
                <a:srgbClr val="6E6863"/>
              </a:solidFill>
            </a:endParaRPr>
          </a:p>
        </p:txBody>
      </p:sp>
      <p:sp>
        <p:nvSpPr>
          <p:cNvPr id="8" name="Content Placeholder 2"/>
          <p:cNvSpPr>
            <a:spLocks noGrp="1"/>
          </p:cNvSpPr>
          <p:nvPr>
            <p:ph idx="1"/>
          </p:nvPr>
        </p:nvSpPr>
        <p:spPr>
          <a:xfrm>
            <a:off x="457200" y="1563638"/>
            <a:ext cx="8229600" cy="3394472"/>
          </a:xfrm>
        </p:spPr>
        <p:txBody>
          <a:bodyPr/>
          <a:lstStyle/>
          <a:p>
            <a:pPr marL="0" indent="0" algn="ctr">
              <a:buNone/>
            </a:pPr>
            <a:r>
              <a:rPr lang="en-US" dirty="0" smtClean="0">
                <a:solidFill>
                  <a:srgbClr val="6E6863"/>
                </a:solidFill>
              </a:rPr>
              <a:t>Lorem ipsum dolor sit amet, consectetur adipisicing elit, sed do eiusmod tempor incididunt ut labore et dolore magna aliqua.</a:t>
            </a:r>
            <a:endParaRPr lang="en-US" dirty="0">
              <a:solidFill>
                <a:srgbClr val="6E6863"/>
              </a:solidFill>
            </a:endParaRPr>
          </a:p>
        </p:txBody>
      </p:sp>
    </p:spTree>
    <p:extLst>
      <p:ext uri="{BB962C8B-B14F-4D97-AF65-F5344CB8AC3E}">
        <p14:creationId xmlns:p14="http://schemas.microsoft.com/office/powerpoint/2010/main" val="157504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1FEF-4288-4596-A0A3-E320DEA29520}" type="datetimeFigureOut">
              <a:rPr lang="en-US" smtClean="0"/>
              <a:t>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C73F9-B5E7-49E1-82EA-FE3DE0057A1C}" type="slidenum">
              <a:rPr lang="en-US" smtClean="0"/>
              <a:t>‹#›</a:t>
            </a:fld>
            <a:endParaRPr lang="en-US"/>
          </a:p>
        </p:txBody>
      </p:sp>
    </p:spTree>
    <p:extLst>
      <p:ext uri="{BB962C8B-B14F-4D97-AF65-F5344CB8AC3E}">
        <p14:creationId xmlns:p14="http://schemas.microsoft.com/office/powerpoint/2010/main" val="2478633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6E6863"/>
                </a:solidFill>
              </a:defRPr>
            </a:lvl1pPr>
          </a:lstStyle>
          <a:p>
            <a:fld id="{B0B81FEF-4288-4596-A0A3-E320DEA29520}" type="datetimeFigureOut">
              <a:rPr lang="en-US" smtClean="0"/>
              <a:pPr/>
              <a:t>9/20/13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6E6863"/>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6E6863"/>
                </a:solidFill>
              </a:defRPr>
            </a:lvl1pPr>
          </a:lstStyle>
          <a:p>
            <a:fld id="{7CAC73F9-B5E7-49E1-82EA-FE3DE0057A1C}" type="slidenum">
              <a:rPr lang="en-US" smtClean="0"/>
              <a:pPr/>
              <a:t>‹#›</a:t>
            </a:fld>
            <a:endParaRPr lang="en-US"/>
          </a:p>
        </p:txBody>
      </p:sp>
    </p:spTree>
    <p:extLst>
      <p:ext uri="{BB962C8B-B14F-4D97-AF65-F5344CB8AC3E}">
        <p14:creationId xmlns:p14="http://schemas.microsoft.com/office/powerpoint/2010/main" val="237213589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5" r:id="rId5"/>
  </p:sldLayoutIdLst>
  <p:txStyles>
    <p:titleStyle>
      <a:lvl1pPr algn="ctr" defTabSz="914400" rtl="0" eaLnBrk="1" latinLnBrk="0" hangingPunct="1">
        <a:spcBef>
          <a:spcPct val="0"/>
        </a:spcBef>
        <a:buNone/>
        <a:defRPr sz="4400" kern="1200">
          <a:solidFill>
            <a:srgbClr val="6E686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E68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E68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6E68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E68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E68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95886"/>
            <a:ext cx="7772400" cy="829915"/>
          </a:xfrm>
        </p:spPr>
        <p:txBody>
          <a:bodyPr>
            <a:normAutofit fontScale="90000"/>
          </a:bodyPr>
          <a:lstStyle/>
          <a:p>
            <a:r>
              <a:rPr lang="en-US" sz="4000" dirty="0" smtClean="0">
                <a:solidFill>
                  <a:srgbClr val="6E6863"/>
                </a:solidFill>
              </a:rPr>
              <a:t>Visual Modes of Communication</a:t>
            </a:r>
            <a:br>
              <a:rPr lang="en-US" sz="4000" dirty="0" smtClean="0">
                <a:solidFill>
                  <a:srgbClr val="6E6863"/>
                </a:solidFill>
              </a:rPr>
            </a:br>
            <a:r>
              <a:rPr lang="en-US" sz="1800" i="1" dirty="0" smtClean="0"/>
              <a:t>adapted from presentation by Instructor Sarah Beth </a:t>
            </a:r>
            <a:r>
              <a:rPr lang="en-US" sz="1800" i="1" dirty="0" err="1" smtClean="0"/>
              <a:t>Hopton</a:t>
            </a:r>
            <a:r>
              <a:rPr lang="en-US" sz="1800" i="1" dirty="0" smtClean="0"/>
              <a:t> for ENC4218: Visual Rhetoric </a:t>
            </a:r>
            <a:endParaRPr lang="en-US" sz="1800" i="1" dirty="0">
              <a:solidFill>
                <a:srgbClr val="6E6863"/>
              </a:solidFill>
            </a:endParaRPr>
          </a:p>
        </p:txBody>
      </p:sp>
    </p:spTree>
    <p:extLst>
      <p:ext uri="{BB962C8B-B14F-4D97-AF65-F5344CB8AC3E}">
        <p14:creationId xmlns:p14="http://schemas.microsoft.com/office/powerpoint/2010/main" val="2788493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4016"/>
            <a:ext cx="6120680" cy="843558"/>
          </a:xfrm>
        </p:spPr>
        <p:txBody>
          <a:bodyPr>
            <a:normAutofit fontScale="90000"/>
          </a:bodyPr>
          <a:lstStyle/>
          <a:p>
            <a:pPr algn="l"/>
            <a:r>
              <a:rPr lang="fr-CA" dirty="0" err="1" smtClean="0"/>
              <a:t>Analyzing</a:t>
            </a:r>
            <a:r>
              <a:rPr lang="fr-CA" dirty="0" smtClean="0"/>
              <a:t> Visual Arguments</a:t>
            </a:r>
            <a:endParaRPr lang="en-US" dirty="0">
              <a:solidFill>
                <a:srgbClr val="6E6863"/>
              </a:solidFill>
            </a:endParaRPr>
          </a:p>
        </p:txBody>
      </p:sp>
      <p:graphicFrame>
        <p:nvGraphicFramePr>
          <p:cNvPr id="5" name="Diagram 4"/>
          <p:cNvGraphicFramePr/>
          <p:nvPr>
            <p:extLst>
              <p:ext uri="{D42A27DB-BD31-4B8C-83A1-F6EECF244321}">
                <p14:modId xmlns:p14="http://schemas.microsoft.com/office/powerpoint/2010/main" val="2561870117"/>
              </p:ext>
            </p:extLst>
          </p:nvPr>
        </p:nvGraphicFramePr>
        <p:xfrm>
          <a:off x="339572" y="195486"/>
          <a:ext cx="8770368" cy="4272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67544" y="3219822"/>
            <a:ext cx="2376264" cy="1569660"/>
          </a:xfrm>
          <a:prstGeom prst="rect">
            <a:avLst/>
          </a:prstGeom>
          <a:noFill/>
        </p:spPr>
        <p:txBody>
          <a:bodyPr wrap="square" rtlCol="0">
            <a:spAutoFit/>
          </a:bodyPr>
          <a:lstStyle/>
          <a:p>
            <a:r>
              <a:rPr lang="en-US" sz="1600" dirty="0" smtClean="0"/>
              <a:t>Compares two objects, events, or processes so the more familiar explains the less familiar. Example: the British Ad for War pg. 268.</a:t>
            </a:r>
            <a:endParaRPr lang="en-US" sz="1600" dirty="0"/>
          </a:p>
        </p:txBody>
      </p:sp>
      <p:sp>
        <p:nvSpPr>
          <p:cNvPr id="7" name="TextBox 6"/>
          <p:cNvSpPr txBox="1"/>
          <p:nvPr/>
        </p:nvSpPr>
        <p:spPr>
          <a:xfrm>
            <a:off x="3275856" y="3147814"/>
            <a:ext cx="2376264" cy="1323439"/>
          </a:xfrm>
          <a:prstGeom prst="rect">
            <a:avLst/>
          </a:prstGeom>
          <a:noFill/>
        </p:spPr>
        <p:txBody>
          <a:bodyPr wrap="square" rtlCol="0">
            <a:spAutoFit/>
          </a:bodyPr>
          <a:lstStyle/>
          <a:p>
            <a:r>
              <a:rPr lang="en-US" sz="1600" dirty="0" smtClean="0"/>
              <a:t>Contain emotion and understanding condensed into a drawing or object. Example: the Statue of Liberty.</a:t>
            </a:r>
            <a:endParaRPr lang="en-US" sz="1600" dirty="0"/>
          </a:p>
        </p:txBody>
      </p:sp>
      <p:sp>
        <p:nvSpPr>
          <p:cNvPr id="8" name="TextBox 7"/>
          <p:cNvSpPr txBox="1"/>
          <p:nvPr/>
        </p:nvSpPr>
        <p:spPr>
          <a:xfrm>
            <a:off x="6084168" y="3291830"/>
            <a:ext cx="2592288" cy="1323439"/>
          </a:xfrm>
          <a:prstGeom prst="rect">
            <a:avLst/>
          </a:prstGeom>
          <a:noFill/>
        </p:spPr>
        <p:txBody>
          <a:bodyPr wrap="square" rtlCol="0">
            <a:spAutoFit/>
          </a:bodyPr>
          <a:lstStyle/>
          <a:p>
            <a:r>
              <a:rPr lang="en-US" sz="1600" dirty="0" smtClean="0"/>
              <a:t>To pile up objects that are similar to the same. Example: the artwork of Chris Jordan</a:t>
            </a:r>
          </a:p>
          <a:p>
            <a:r>
              <a:rPr lang="en-US" sz="1600" dirty="0" err="1" smtClean="0"/>
              <a:t>www.chrisjordan.com</a:t>
            </a:r>
            <a:endParaRPr lang="en-US" sz="1600" dirty="0"/>
          </a:p>
        </p:txBody>
      </p:sp>
    </p:spTree>
    <p:extLst>
      <p:ext uri="{BB962C8B-B14F-4D97-AF65-F5344CB8AC3E}">
        <p14:creationId xmlns:p14="http://schemas.microsoft.com/office/powerpoint/2010/main" val="4098999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 Thesis</a:t>
            </a:r>
            <a:endParaRPr lang="en-US" dirty="0"/>
          </a:p>
        </p:txBody>
      </p:sp>
      <p:sp>
        <p:nvSpPr>
          <p:cNvPr id="3" name="Content Placeholder 2"/>
          <p:cNvSpPr>
            <a:spLocks noGrp="1"/>
          </p:cNvSpPr>
          <p:nvPr>
            <p:ph idx="1"/>
          </p:nvPr>
        </p:nvSpPr>
        <p:spPr>
          <a:xfrm>
            <a:off x="457200" y="1347614"/>
            <a:ext cx="8229600" cy="3610496"/>
          </a:xfrm>
        </p:spPr>
        <p:txBody>
          <a:bodyPr>
            <a:normAutofit fontScale="92500" lnSpcReduction="10000"/>
          </a:bodyPr>
          <a:lstStyle/>
          <a:p>
            <a:r>
              <a:rPr lang="en-US" dirty="0" smtClean="0"/>
              <a:t>For Project 1, think about your stakeholder specifically. What is the purpose for creating and distributing the images the organization presents? </a:t>
            </a:r>
          </a:p>
          <a:p>
            <a:r>
              <a:rPr lang="en-US" dirty="0" smtClean="0"/>
              <a:t>Looking at a) just the visuals and b) just the written statement/mission, what is the organization’s argument? Do a and b match up? Does A support B? Contradict B? How and why?</a:t>
            </a:r>
            <a:endParaRPr lang="en-US" dirty="0"/>
          </a:p>
        </p:txBody>
      </p:sp>
    </p:spTree>
    <p:extLst>
      <p:ext uri="{BB962C8B-B14F-4D97-AF65-F5344CB8AC3E}">
        <p14:creationId xmlns:p14="http://schemas.microsoft.com/office/powerpoint/2010/main" val="265111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 Thesis Options</a:t>
            </a:r>
            <a:endParaRPr lang="en-US" dirty="0"/>
          </a:p>
        </p:txBody>
      </p:sp>
      <p:sp>
        <p:nvSpPr>
          <p:cNvPr id="3" name="Content Placeholder 2"/>
          <p:cNvSpPr>
            <a:spLocks noGrp="1"/>
          </p:cNvSpPr>
          <p:nvPr>
            <p:ph idx="1"/>
          </p:nvPr>
        </p:nvSpPr>
        <p:spPr/>
        <p:txBody>
          <a:bodyPr/>
          <a:lstStyle/>
          <a:p>
            <a:pPr marL="0" indent="0">
              <a:buNone/>
            </a:pPr>
            <a:r>
              <a:rPr lang="en-US" i="1" dirty="0" smtClean="0"/>
              <a:t>Emerging</a:t>
            </a:r>
          </a:p>
          <a:p>
            <a:r>
              <a:rPr lang="en-US" dirty="0" smtClean="0"/>
              <a:t>Both images support/do not support Stakeholder X’s mission to do/be y.</a:t>
            </a:r>
          </a:p>
          <a:p>
            <a:r>
              <a:rPr lang="en-US" dirty="0" smtClean="0"/>
              <a:t>The colors and symbols in Stakeholder X’s images support their mission to do/be y.</a:t>
            </a:r>
            <a:endParaRPr lang="en-US" dirty="0"/>
          </a:p>
        </p:txBody>
      </p:sp>
    </p:spTree>
    <p:extLst>
      <p:ext uri="{BB962C8B-B14F-4D97-AF65-F5344CB8AC3E}">
        <p14:creationId xmlns:p14="http://schemas.microsoft.com/office/powerpoint/2010/main" val="95093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1 Thesis Options</a:t>
            </a:r>
          </a:p>
        </p:txBody>
      </p:sp>
      <p:sp>
        <p:nvSpPr>
          <p:cNvPr id="3" name="Content Placeholder 2"/>
          <p:cNvSpPr>
            <a:spLocks noGrp="1"/>
          </p:cNvSpPr>
          <p:nvPr>
            <p:ph idx="1"/>
          </p:nvPr>
        </p:nvSpPr>
        <p:spPr/>
        <p:txBody>
          <a:bodyPr/>
          <a:lstStyle/>
          <a:p>
            <a:pPr marL="0" indent="0">
              <a:buNone/>
            </a:pPr>
            <a:r>
              <a:rPr lang="en-US" i="1" dirty="0" smtClean="0"/>
              <a:t>Developing</a:t>
            </a:r>
          </a:p>
          <a:p>
            <a:r>
              <a:rPr lang="en-US" dirty="0" smtClean="0"/>
              <a:t>The use of neutral tones and passive voice in Stakeholder X’s visual representation </a:t>
            </a:r>
            <a:r>
              <a:rPr lang="en-US" dirty="0"/>
              <a:t>implies a </a:t>
            </a:r>
            <a:r>
              <a:rPr lang="en-US" dirty="0" smtClean="0"/>
              <a:t>relaxed and sustained approach to services, which contradicts the organization’s stated goal to “get to work fast.”</a:t>
            </a:r>
          </a:p>
          <a:p>
            <a:endParaRPr lang="en-US" dirty="0" smtClean="0"/>
          </a:p>
        </p:txBody>
      </p:sp>
    </p:spTree>
    <p:extLst>
      <p:ext uri="{BB962C8B-B14F-4D97-AF65-F5344CB8AC3E}">
        <p14:creationId xmlns:p14="http://schemas.microsoft.com/office/powerpoint/2010/main" val="175465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 </a:t>
            </a:r>
            <a:r>
              <a:rPr lang="en-US" smtClean="0"/>
              <a:t>Thesis Options</a:t>
            </a:r>
            <a:endParaRPr lang="en-US" dirty="0"/>
          </a:p>
        </p:txBody>
      </p:sp>
      <p:sp>
        <p:nvSpPr>
          <p:cNvPr id="3" name="Content Placeholder 2"/>
          <p:cNvSpPr>
            <a:spLocks noGrp="1"/>
          </p:cNvSpPr>
          <p:nvPr>
            <p:ph idx="1"/>
          </p:nvPr>
        </p:nvSpPr>
        <p:spPr>
          <a:xfrm>
            <a:off x="457200" y="1203598"/>
            <a:ext cx="8229600" cy="3754512"/>
          </a:xfrm>
        </p:spPr>
        <p:txBody>
          <a:bodyPr>
            <a:normAutofit fontScale="70000" lnSpcReduction="20000"/>
          </a:bodyPr>
          <a:lstStyle/>
          <a:p>
            <a:pPr marL="0" indent="0">
              <a:buNone/>
            </a:pPr>
            <a:r>
              <a:rPr lang="en-US" i="1" dirty="0" smtClean="0"/>
              <a:t>Mastering</a:t>
            </a:r>
          </a:p>
          <a:p>
            <a:r>
              <a:rPr lang="en-US" dirty="0" smtClean="0"/>
              <a:t>While visual elements a, b, and c in image d support Stakeholder X’s stated view on y issue for an audience of z, visual elements e, </a:t>
            </a:r>
            <a:r>
              <a:rPr lang="en-US" dirty="0"/>
              <a:t>f</a:t>
            </a:r>
            <a:r>
              <a:rPr lang="en-US" dirty="0" smtClean="0"/>
              <a:t>, and g of image h present the Stakeholder’s interests as the opposite of their stated view.</a:t>
            </a:r>
          </a:p>
          <a:p>
            <a:r>
              <a:rPr lang="en-US" dirty="0" smtClean="0"/>
              <a:t>Example: Although </a:t>
            </a:r>
            <a:r>
              <a:rPr lang="en-US" dirty="0" err="1" smtClean="0"/>
              <a:t>Dadg</a:t>
            </a:r>
            <a:r>
              <a:rPr lang="en-US" dirty="0" smtClean="0"/>
              <a:t> Auto emphasizes its investment in clean energy by using a leaf symbol, idyllic white clouds, and minimalist composure in its electronic ad campaign, this concern for the environment is called into question by the company’s print ads in Rough Life Magazine, which demonstrate an apparent focus on more industrial and economic priorities by featuring steel and fire visual elements.</a:t>
            </a:r>
            <a:endParaRPr lang="en-US" dirty="0"/>
          </a:p>
        </p:txBody>
      </p:sp>
    </p:spTree>
    <p:extLst>
      <p:ext uri="{BB962C8B-B14F-4D97-AF65-F5344CB8AC3E}">
        <p14:creationId xmlns:p14="http://schemas.microsoft.com/office/powerpoint/2010/main" val="55573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Activity</a:t>
            </a:r>
            <a:endParaRPr lang="en-US" dirty="0"/>
          </a:p>
        </p:txBody>
      </p:sp>
      <p:sp>
        <p:nvSpPr>
          <p:cNvPr id="3" name="Content Placeholder 2"/>
          <p:cNvSpPr>
            <a:spLocks noGrp="1"/>
          </p:cNvSpPr>
          <p:nvPr>
            <p:ph idx="1"/>
          </p:nvPr>
        </p:nvSpPr>
        <p:spPr/>
        <p:txBody>
          <a:bodyPr/>
          <a:lstStyle/>
          <a:p>
            <a:r>
              <a:rPr lang="en-US" dirty="0" smtClean="0"/>
              <a:t>Find a partner and tell them about the stakeholder you’ve chosen. What is the stated message? If you two were the designer of a marketing campaign, how might you present </a:t>
            </a:r>
            <a:r>
              <a:rPr lang="en-US" smtClean="0"/>
              <a:t>that message? </a:t>
            </a:r>
            <a:endParaRPr lang="en-US"/>
          </a:p>
        </p:txBody>
      </p:sp>
    </p:spTree>
    <p:extLst>
      <p:ext uri="{BB962C8B-B14F-4D97-AF65-F5344CB8AC3E}">
        <p14:creationId xmlns:p14="http://schemas.microsoft.com/office/powerpoint/2010/main" val="239124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pPr algn="l"/>
            <a:r>
              <a:rPr lang="en-US" dirty="0" smtClean="0">
                <a:solidFill>
                  <a:srgbClr val="6E6863"/>
                </a:solidFill>
              </a:rPr>
              <a:t>Learning to </a:t>
            </a:r>
            <a:r>
              <a:rPr lang="en-US" i="1" dirty="0" smtClean="0">
                <a:solidFill>
                  <a:srgbClr val="6E6863"/>
                </a:solidFill>
              </a:rPr>
              <a:t>see</a:t>
            </a:r>
            <a:endParaRPr lang="en-US" dirty="0">
              <a:solidFill>
                <a:srgbClr val="6E6863"/>
              </a:solidFill>
            </a:endParaRPr>
          </a:p>
        </p:txBody>
      </p:sp>
      <p:sp>
        <p:nvSpPr>
          <p:cNvPr id="4" name="Content Placeholder 2"/>
          <p:cNvSpPr>
            <a:spLocks noGrp="1"/>
          </p:cNvSpPr>
          <p:nvPr>
            <p:ph idx="4294967295"/>
          </p:nvPr>
        </p:nvSpPr>
        <p:spPr>
          <a:xfrm>
            <a:off x="467544" y="1635646"/>
            <a:ext cx="8229600" cy="3168352"/>
          </a:xfrm>
        </p:spPr>
        <p:txBody>
          <a:bodyPr>
            <a:normAutofit fontScale="77500" lnSpcReduction="20000"/>
          </a:bodyPr>
          <a:lstStyle/>
          <a:p>
            <a:pPr marL="0" indent="0" algn="ctr">
              <a:buNone/>
            </a:pPr>
            <a:r>
              <a:rPr lang="en-US" dirty="0" smtClean="0"/>
              <a:t>First of all understand designing is about learning to </a:t>
            </a:r>
            <a:r>
              <a:rPr lang="en-US" i="1" dirty="0" smtClean="0"/>
              <a:t>see</a:t>
            </a:r>
            <a:r>
              <a:rPr lang="en-US" dirty="0" smtClean="0"/>
              <a:t>.</a:t>
            </a:r>
          </a:p>
          <a:p>
            <a:pPr marL="0" indent="0" algn="ctr">
              <a:buNone/>
            </a:pPr>
            <a:r>
              <a:rPr lang="en-US" dirty="0" smtClean="0"/>
              <a:t>Think about how a mother looks at her child,</a:t>
            </a:r>
          </a:p>
          <a:p>
            <a:pPr marL="0" indent="0" algn="ctr">
              <a:buNone/>
            </a:pPr>
            <a:r>
              <a:rPr lang="en-US" dirty="0"/>
              <a:t>o</a:t>
            </a:r>
            <a:r>
              <a:rPr lang="en-US" dirty="0" smtClean="0"/>
              <a:t>r your beloved looks at you. </a:t>
            </a:r>
          </a:p>
          <a:p>
            <a:pPr marL="0" indent="0" algn="ctr">
              <a:buNone/>
            </a:pPr>
            <a:r>
              <a:rPr lang="en-US" dirty="0" smtClean="0"/>
              <a:t>Seeing is not simply a physiological process; it’s affected by who we are, where we live, and how we’ve been raised. </a:t>
            </a:r>
          </a:p>
          <a:p>
            <a:pPr marL="0" indent="0" algn="ctr">
              <a:buNone/>
            </a:pPr>
            <a:r>
              <a:rPr lang="en-US" dirty="0" smtClean="0"/>
              <a:t>Though it may be easier to process what we see because of how our brains work, </a:t>
            </a:r>
            <a:br>
              <a:rPr lang="en-US" dirty="0" smtClean="0"/>
            </a:br>
            <a:r>
              <a:rPr lang="en-US" dirty="0" smtClean="0"/>
              <a:t>composing &amp; learning to analyze visual texts is not </a:t>
            </a:r>
            <a:br>
              <a:rPr lang="en-US" dirty="0" smtClean="0"/>
            </a:br>
            <a:r>
              <a:rPr lang="en-US" dirty="0" smtClean="0"/>
              <a:t>any easier than doing so for written texts. </a:t>
            </a:r>
          </a:p>
        </p:txBody>
      </p:sp>
    </p:spTree>
    <p:extLst>
      <p:ext uri="{BB962C8B-B14F-4D97-AF65-F5344CB8AC3E}">
        <p14:creationId xmlns:p14="http://schemas.microsoft.com/office/powerpoint/2010/main" val="4245626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pPr algn="l"/>
            <a:r>
              <a:rPr lang="en-US" dirty="0" smtClean="0">
                <a:solidFill>
                  <a:srgbClr val="6E6863"/>
                </a:solidFill>
              </a:rPr>
              <a:t>Purpose, Audience, Context</a:t>
            </a:r>
            <a:endParaRPr lang="en-US" dirty="0">
              <a:solidFill>
                <a:srgbClr val="6E6863"/>
              </a:solidFill>
            </a:endParaRPr>
          </a:p>
        </p:txBody>
      </p:sp>
      <p:sp>
        <p:nvSpPr>
          <p:cNvPr id="4" name="Content Placeholder 2"/>
          <p:cNvSpPr>
            <a:spLocks noGrp="1"/>
          </p:cNvSpPr>
          <p:nvPr>
            <p:ph idx="4294967295"/>
          </p:nvPr>
        </p:nvSpPr>
        <p:spPr>
          <a:xfrm>
            <a:off x="467544" y="1563638"/>
            <a:ext cx="8229600" cy="3744416"/>
          </a:xfrm>
        </p:spPr>
        <p:txBody>
          <a:bodyPr>
            <a:normAutofit fontScale="70000" lnSpcReduction="20000"/>
          </a:bodyPr>
          <a:lstStyle/>
          <a:p>
            <a:r>
              <a:rPr lang="en-US" b="1" dirty="0" smtClean="0"/>
              <a:t>Visible purposes</a:t>
            </a:r>
            <a:r>
              <a:rPr lang="en-US" dirty="0" smtClean="0"/>
              <a:t>: drawings/photos often carry more emotion than text but audiences respond to visuals differently. Visuals include more than photos/art: graphics, charts, sculpture. Printed docs have a formal </a:t>
            </a:r>
            <a:r>
              <a:rPr lang="en-US" i="1" dirty="0" smtClean="0"/>
              <a:t>feel</a:t>
            </a:r>
            <a:r>
              <a:rPr lang="en-US" dirty="0" smtClean="0"/>
              <a:t>. In other words, medium supports purpose.</a:t>
            </a:r>
          </a:p>
          <a:p>
            <a:r>
              <a:rPr lang="en-US" b="1" dirty="0" smtClean="0"/>
              <a:t>Visible audiences</a:t>
            </a:r>
            <a:r>
              <a:rPr lang="en-US" dirty="0" smtClean="0"/>
              <a:t>: we can’t always predict the associations other have so it’s crucial to ask. Think of audiences as people with beliefs, values, and opinions you want to engage, not necessarily alienate.</a:t>
            </a:r>
          </a:p>
          <a:p>
            <a:r>
              <a:rPr lang="en-US" b="1" dirty="0" smtClean="0"/>
              <a:t>Visible contexts</a:t>
            </a:r>
            <a:r>
              <a:rPr lang="en-US" dirty="0" smtClean="0"/>
              <a:t>: biggest problem is poorly designed for context. Study the contexts where your visuals will appear. Make design decisions based on context e.g. color, weight, type, size, interaction etc. </a:t>
            </a:r>
          </a:p>
          <a:p>
            <a:endParaRPr lang="en-US" dirty="0" smtClean="0"/>
          </a:p>
        </p:txBody>
      </p:sp>
    </p:spTree>
    <p:extLst>
      <p:ext uri="{BB962C8B-B14F-4D97-AF65-F5344CB8AC3E}">
        <p14:creationId xmlns:p14="http://schemas.microsoft.com/office/powerpoint/2010/main" val="2423307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6635080" cy="857250"/>
          </a:xfrm>
        </p:spPr>
        <p:txBody>
          <a:bodyPr/>
          <a:lstStyle/>
          <a:p>
            <a:pPr algn="l"/>
            <a:r>
              <a:rPr lang="fr-CA" dirty="0" err="1" smtClean="0"/>
              <a:t>Theses</a:t>
            </a:r>
            <a:r>
              <a:rPr lang="fr-CA" dirty="0" smtClean="0"/>
              <a:t> for </a:t>
            </a:r>
            <a:r>
              <a:rPr lang="fr-CA" dirty="0" err="1" smtClean="0"/>
              <a:t>visuals</a:t>
            </a:r>
            <a:r>
              <a:rPr lang="fr-CA" dirty="0" smtClean="0"/>
              <a:t>, </a:t>
            </a:r>
            <a:r>
              <a:rPr lang="fr-CA" dirty="0" err="1" smtClean="0"/>
              <a:t>really</a:t>
            </a:r>
            <a:r>
              <a:rPr lang="fr-CA" dirty="0" smtClean="0"/>
              <a:t>?</a:t>
            </a:r>
            <a:endParaRPr lang="en-US" dirty="0">
              <a:solidFill>
                <a:srgbClr val="6E6863"/>
              </a:solidFill>
            </a:endParaRPr>
          </a:p>
        </p:txBody>
      </p:sp>
      <p:sp>
        <p:nvSpPr>
          <p:cNvPr id="3" name="Content Placeholder 2"/>
          <p:cNvSpPr>
            <a:spLocks noGrp="1"/>
          </p:cNvSpPr>
          <p:nvPr>
            <p:ph idx="4294967295"/>
          </p:nvPr>
        </p:nvSpPr>
        <p:spPr>
          <a:xfrm>
            <a:off x="2051720" y="1128143"/>
            <a:ext cx="6635080" cy="3675855"/>
          </a:xfrm>
        </p:spPr>
        <p:txBody>
          <a:bodyPr>
            <a:normAutofit fontScale="85000" lnSpcReduction="20000"/>
          </a:bodyPr>
          <a:lstStyle/>
          <a:p>
            <a:pPr>
              <a:buFontTx/>
              <a:buChar char="•"/>
            </a:pPr>
            <a:r>
              <a:rPr lang="en-US" dirty="0" smtClean="0">
                <a:solidFill>
                  <a:srgbClr val="6E6863"/>
                </a:solidFill>
              </a:rPr>
              <a:t>Yes, remember that a </a:t>
            </a:r>
            <a:r>
              <a:rPr lang="en-US" dirty="0" smtClean="0">
                <a:solidFill>
                  <a:srgbClr val="6E6863"/>
                </a:solidFill>
              </a:rPr>
              <a:t>thesis </a:t>
            </a:r>
            <a:r>
              <a:rPr lang="en-US" dirty="0" smtClean="0">
                <a:solidFill>
                  <a:srgbClr val="6E6863"/>
                </a:solidFill>
              </a:rPr>
              <a:t>brings together your initial sense of purpose with your knowledge about your audience and the context in which your audience will encounter your visua</a:t>
            </a:r>
            <a:r>
              <a:rPr lang="en-US" dirty="0" smtClean="0"/>
              <a:t>l text. </a:t>
            </a:r>
            <a:endParaRPr lang="en-US" dirty="0" smtClean="0"/>
          </a:p>
          <a:p>
            <a:pPr>
              <a:buFontTx/>
              <a:buChar char="•"/>
            </a:pPr>
            <a:r>
              <a:rPr lang="en-US" dirty="0" smtClean="0"/>
              <a:t>By </a:t>
            </a:r>
            <a:r>
              <a:rPr lang="en-US" dirty="0" smtClean="0"/>
              <a:t>doing this, you sharpen your sense of what it is you hope to achieve with your </a:t>
            </a:r>
            <a:r>
              <a:rPr lang="en-US" dirty="0" smtClean="0"/>
              <a:t>analysis </a:t>
            </a:r>
            <a:r>
              <a:rPr lang="en-US" dirty="0" smtClean="0"/>
              <a:t>and so you set yourself up to make crisper decisions about the visual strategies you will </a:t>
            </a:r>
            <a:r>
              <a:rPr lang="en-US" dirty="0" smtClean="0"/>
              <a:t>refer to.</a:t>
            </a:r>
            <a:endParaRPr lang="en-US" dirty="0">
              <a:solidFill>
                <a:srgbClr val="6E6863"/>
              </a:solidFill>
            </a:endParaRPr>
          </a:p>
        </p:txBody>
      </p:sp>
      <p:sp>
        <p:nvSpPr>
          <p:cNvPr id="4" name="Rectangle 3"/>
          <p:cNvSpPr/>
          <p:nvPr/>
        </p:nvSpPr>
        <p:spPr>
          <a:xfrm>
            <a:off x="0" y="0"/>
            <a:ext cx="1763688"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96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6635080" cy="857250"/>
          </a:xfrm>
        </p:spPr>
        <p:txBody>
          <a:bodyPr>
            <a:normAutofit fontScale="90000"/>
          </a:bodyPr>
          <a:lstStyle/>
          <a:p>
            <a:pPr algn="l"/>
            <a:r>
              <a:rPr lang="fr-CA" dirty="0" smtClean="0"/>
              <a:t>Logos, Ethos, Pathos for Design</a:t>
            </a:r>
            <a:endParaRPr lang="en-US" dirty="0">
              <a:solidFill>
                <a:srgbClr val="6E6863"/>
              </a:solidFill>
            </a:endParaRPr>
          </a:p>
        </p:txBody>
      </p:sp>
      <p:sp>
        <p:nvSpPr>
          <p:cNvPr id="3" name="Content Placeholder 2"/>
          <p:cNvSpPr>
            <a:spLocks noGrp="1"/>
          </p:cNvSpPr>
          <p:nvPr>
            <p:ph idx="4294967295"/>
          </p:nvPr>
        </p:nvSpPr>
        <p:spPr>
          <a:xfrm>
            <a:off x="2051720" y="1131590"/>
            <a:ext cx="6635080" cy="3816424"/>
          </a:xfrm>
        </p:spPr>
        <p:txBody>
          <a:bodyPr>
            <a:normAutofit fontScale="77500" lnSpcReduction="20000"/>
          </a:bodyPr>
          <a:lstStyle/>
          <a:p>
            <a:pPr>
              <a:buFontTx/>
              <a:buChar char="•"/>
            </a:pPr>
            <a:r>
              <a:rPr lang="en-US" dirty="0" smtClean="0"/>
              <a:t>Our arguments for logos, ethos, pathos are only good for 21</a:t>
            </a:r>
            <a:r>
              <a:rPr lang="en-US" baseline="30000" dirty="0" smtClean="0"/>
              <a:t>st</a:t>
            </a:r>
            <a:r>
              <a:rPr lang="en-US" dirty="0" smtClean="0"/>
              <a:t> century Americans &gt; context matters</a:t>
            </a:r>
          </a:p>
          <a:p>
            <a:pPr>
              <a:buFontTx/>
              <a:buChar char="•"/>
            </a:pPr>
            <a:r>
              <a:rPr lang="en-US" dirty="0" smtClean="0">
                <a:solidFill>
                  <a:srgbClr val="6E6863"/>
                </a:solidFill>
              </a:rPr>
              <a:t>Logos, ethos, pathos can be found in stained glass windows, weather charts, biology texts from the 19</a:t>
            </a:r>
            <a:r>
              <a:rPr lang="en-US" baseline="30000" dirty="0" smtClean="0">
                <a:solidFill>
                  <a:srgbClr val="6E6863"/>
                </a:solidFill>
              </a:rPr>
              <a:t>th</a:t>
            </a:r>
            <a:r>
              <a:rPr lang="en-US" dirty="0" smtClean="0">
                <a:solidFill>
                  <a:srgbClr val="6E6863"/>
                </a:solidFill>
              </a:rPr>
              <a:t> century, tattoos &amp; piercings, the cover of a Koran.</a:t>
            </a:r>
          </a:p>
          <a:p>
            <a:pPr>
              <a:buFontTx/>
              <a:buChar char="•"/>
            </a:pPr>
            <a:r>
              <a:rPr lang="en-US" dirty="0" smtClean="0"/>
              <a:t>Visual design is about activating values: compassion, diversity, simplicity, self-awareness. Learning to </a:t>
            </a:r>
            <a:r>
              <a:rPr lang="en-US" i="1" dirty="0" smtClean="0"/>
              <a:t>see</a:t>
            </a:r>
            <a:r>
              <a:rPr lang="en-US" dirty="0" smtClean="0"/>
              <a:t> and </a:t>
            </a:r>
            <a:r>
              <a:rPr lang="en-US" i="1" dirty="0" smtClean="0"/>
              <a:t>read</a:t>
            </a:r>
            <a:r>
              <a:rPr lang="en-US" dirty="0" smtClean="0"/>
              <a:t> visual texts is critical to self-actualization.</a:t>
            </a:r>
            <a:endParaRPr lang="en-US" dirty="0">
              <a:solidFill>
                <a:srgbClr val="6E6863"/>
              </a:solidFill>
            </a:endParaRPr>
          </a:p>
        </p:txBody>
      </p:sp>
      <p:sp>
        <p:nvSpPr>
          <p:cNvPr id="4" name="Rectangle 3"/>
          <p:cNvSpPr/>
          <p:nvPr/>
        </p:nvSpPr>
        <p:spPr>
          <a:xfrm>
            <a:off x="0" y="0"/>
            <a:ext cx="1763688"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89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3478"/>
            <a:ext cx="6635080" cy="857250"/>
          </a:xfrm>
        </p:spPr>
        <p:txBody>
          <a:bodyPr>
            <a:normAutofit/>
          </a:bodyPr>
          <a:lstStyle/>
          <a:p>
            <a:pPr algn="l"/>
            <a:r>
              <a:rPr lang="fr-CA" dirty="0" smtClean="0"/>
              <a:t>Ethos in </a:t>
            </a:r>
            <a:r>
              <a:rPr lang="fr-CA" dirty="0" err="1" smtClean="0"/>
              <a:t>visual</a:t>
            </a:r>
            <a:r>
              <a:rPr lang="fr-CA" dirty="0" smtClean="0"/>
              <a:t> design</a:t>
            </a:r>
            <a:endParaRPr lang="en-US" dirty="0">
              <a:solidFill>
                <a:srgbClr val="6E6863"/>
              </a:solidFill>
            </a:endParaRPr>
          </a:p>
        </p:txBody>
      </p:sp>
      <p:sp>
        <p:nvSpPr>
          <p:cNvPr id="3" name="Content Placeholder 2"/>
          <p:cNvSpPr>
            <a:spLocks noGrp="1"/>
          </p:cNvSpPr>
          <p:nvPr>
            <p:ph idx="4294967295"/>
          </p:nvPr>
        </p:nvSpPr>
        <p:spPr>
          <a:xfrm>
            <a:off x="2051720" y="864096"/>
            <a:ext cx="6635080" cy="4083918"/>
          </a:xfrm>
        </p:spPr>
        <p:txBody>
          <a:bodyPr>
            <a:normAutofit fontScale="85000" lnSpcReduction="10000"/>
          </a:bodyPr>
          <a:lstStyle/>
          <a:p>
            <a:pPr>
              <a:buFontTx/>
              <a:buChar char="•"/>
            </a:pPr>
            <a:r>
              <a:rPr lang="en-US" dirty="0" smtClean="0">
                <a:solidFill>
                  <a:srgbClr val="6E6863"/>
                </a:solidFill>
              </a:rPr>
              <a:t>You </a:t>
            </a:r>
            <a:r>
              <a:rPr lang="en-US" i="1" dirty="0" smtClean="0">
                <a:solidFill>
                  <a:srgbClr val="6E6863"/>
                </a:solidFill>
              </a:rPr>
              <a:t>see</a:t>
            </a:r>
            <a:r>
              <a:rPr lang="en-US" dirty="0" smtClean="0">
                <a:solidFill>
                  <a:srgbClr val="6E6863"/>
                </a:solidFill>
              </a:rPr>
              <a:t> what you focus on; so pay attention to your focus</a:t>
            </a:r>
          </a:p>
          <a:p>
            <a:pPr>
              <a:buFontTx/>
              <a:buChar char="•"/>
            </a:pPr>
            <a:r>
              <a:rPr lang="en-US" dirty="0" smtClean="0"/>
              <a:t>How have elements been arranged?</a:t>
            </a:r>
          </a:p>
          <a:p>
            <a:pPr>
              <a:buFontTx/>
              <a:buChar char="•"/>
            </a:pPr>
            <a:r>
              <a:rPr lang="en-US" dirty="0" smtClean="0"/>
              <a:t>What in the photo/chart/visual asks you to think about the character of the photographer?</a:t>
            </a:r>
          </a:p>
          <a:p>
            <a:pPr>
              <a:buFontTx/>
              <a:buChar char="•"/>
            </a:pPr>
            <a:r>
              <a:rPr lang="en-US" dirty="0" smtClean="0"/>
              <a:t>See more than people &amp; objects but the photographer’s </a:t>
            </a:r>
            <a:r>
              <a:rPr lang="en-US" i="1" dirty="0" smtClean="0"/>
              <a:t>decisions</a:t>
            </a:r>
            <a:r>
              <a:rPr lang="en-US" dirty="0" smtClean="0"/>
              <a:t>. Why does the photographer want you to see the scene arranged in a particular way?</a:t>
            </a:r>
          </a:p>
        </p:txBody>
      </p:sp>
      <p:sp>
        <p:nvSpPr>
          <p:cNvPr id="4" name="Rectangle 3"/>
          <p:cNvSpPr/>
          <p:nvPr/>
        </p:nvSpPr>
        <p:spPr>
          <a:xfrm>
            <a:off x="0" y="0"/>
            <a:ext cx="1763688"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71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pPr algn="l"/>
            <a:r>
              <a:rPr lang="en-US" dirty="0" smtClean="0">
                <a:solidFill>
                  <a:srgbClr val="6E6863"/>
                </a:solidFill>
              </a:rPr>
              <a:t>Kevin Carter</a:t>
            </a:r>
            <a:endParaRPr lang="en-US" dirty="0">
              <a:solidFill>
                <a:srgbClr val="6E6863"/>
              </a:solidFill>
            </a:endParaRPr>
          </a:p>
        </p:txBody>
      </p:sp>
      <p:pic>
        <p:nvPicPr>
          <p:cNvPr id="3" name="Picture 2" descr="vulturech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91630"/>
            <a:ext cx="5328592" cy="3420956"/>
          </a:xfrm>
          <a:prstGeom prst="rect">
            <a:avLst/>
          </a:prstGeom>
        </p:spPr>
      </p:pic>
      <p:pic>
        <p:nvPicPr>
          <p:cNvPr id="5" name="Picture 4" descr="KevinCar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826" y="1491630"/>
            <a:ext cx="2666737" cy="1656184"/>
          </a:xfrm>
          <a:prstGeom prst="rect">
            <a:avLst/>
          </a:prstGeom>
        </p:spPr>
      </p:pic>
    </p:spTree>
    <p:extLst>
      <p:ext uri="{BB962C8B-B14F-4D97-AF65-F5344CB8AC3E}">
        <p14:creationId xmlns:p14="http://schemas.microsoft.com/office/powerpoint/2010/main" val="1968965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3478"/>
            <a:ext cx="6635080" cy="857250"/>
          </a:xfrm>
        </p:spPr>
        <p:txBody>
          <a:bodyPr>
            <a:normAutofit/>
          </a:bodyPr>
          <a:lstStyle/>
          <a:p>
            <a:pPr algn="l"/>
            <a:r>
              <a:rPr lang="fr-CA" dirty="0" smtClean="0"/>
              <a:t>Pathos in design</a:t>
            </a:r>
            <a:endParaRPr lang="en-US" dirty="0">
              <a:solidFill>
                <a:srgbClr val="6E6863"/>
              </a:solidFill>
            </a:endParaRPr>
          </a:p>
        </p:txBody>
      </p:sp>
      <p:sp>
        <p:nvSpPr>
          <p:cNvPr id="3" name="Content Placeholder 2"/>
          <p:cNvSpPr>
            <a:spLocks noGrp="1"/>
          </p:cNvSpPr>
          <p:nvPr>
            <p:ph idx="4294967295"/>
          </p:nvPr>
        </p:nvSpPr>
        <p:spPr>
          <a:xfrm>
            <a:off x="2051720" y="915566"/>
            <a:ext cx="6768752" cy="4248472"/>
          </a:xfrm>
        </p:spPr>
        <p:txBody>
          <a:bodyPr>
            <a:normAutofit/>
          </a:bodyPr>
          <a:lstStyle/>
          <a:p>
            <a:pPr>
              <a:buFontTx/>
              <a:buChar char="•"/>
            </a:pPr>
            <a:r>
              <a:rPr lang="en-US" sz="2200" dirty="0" smtClean="0"/>
              <a:t>There is obvious pathos in ads that seek to provoke a purchase so we can mimic the pathos of the ad.</a:t>
            </a:r>
          </a:p>
          <a:p>
            <a:pPr>
              <a:buFontTx/>
              <a:buChar char="•"/>
            </a:pPr>
            <a:r>
              <a:rPr lang="en-US" sz="2200" dirty="0" smtClean="0">
                <a:solidFill>
                  <a:srgbClr val="6E6863"/>
                </a:solidFill>
              </a:rPr>
              <a:t>But, less obvious pathos includes only showing </a:t>
            </a:r>
            <a:r>
              <a:rPr lang="en-US" sz="2200" i="1" dirty="0" smtClean="0">
                <a:solidFill>
                  <a:srgbClr val="6E6863"/>
                </a:solidFill>
              </a:rPr>
              <a:t>some</a:t>
            </a:r>
            <a:r>
              <a:rPr lang="en-US" sz="2200" dirty="0" smtClean="0">
                <a:solidFill>
                  <a:srgbClr val="6E6863"/>
                </a:solidFill>
              </a:rPr>
              <a:t> of an object (which provokes curiosity &amp; sometimes fear) or </a:t>
            </a:r>
            <a:r>
              <a:rPr lang="en-US" sz="2200" i="1" dirty="0" smtClean="0">
                <a:solidFill>
                  <a:srgbClr val="6E6863"/>
                </a:solidFill>
              </a:rPr>
              <a:t>context</a:t>
            </a:r>
            <a:r>
              <a:rPr lang="en-US" sz="2200" dirty="0" smtClean="0">
                <a:solidFill>
                  <a:srgbClr val="6E6863"/>
                </a:solidFill>
              </a:rPr>
              <a:t> e.g. a Christmas card</a:t>
            </a:r>
          </a:p>
          <a:p>
            <a:pPr>
              <a:buFontTx/>
              <a:buChar char="•"/>
            </a:pPr>
            <a:r>
              <a:rPr lang="en-US" sz="2200" dirty="0" smtClean="0"/>
              <a:t>When analyzing images rhetorically, </a:t>
            </a:r>
            <a:r>
              <a:rPr lang="en-US" sz="2200" i="1" dirty="0" smtClean="0"/>
              <a:t>name</a:t>
            </a:r>
            <a:r>
              <a:rPr lang="en-US" sz="2200" dirty="0" smtClean="0"/>
              <a:t> the emotions</a:t>
            </a:r>
          </a:p>
          <a:p>
            <a:pPr>
              <a:buFontTx/>
              <a:buChar char="•"/>
            </a:pPr>
            <a:r>
              <a:rPr lang="en-US" sz="2200" dirty="0" smtClean="0"/>
              <a:t>Pathos is also created through color: </a:t>
            </a:r>
            <a:r>
              <a:rPr lang="en-US" sz="2200" u="sng" dirty="0" smtClean="0"/>
              <a:t>hue, saturation, brightness, contrast</a:t>
            </a:r>
          </a:p>
          <a:p>
            <a:pPr>
              <a:buFontTx/>
              <a:buChar char="•"/>
            </a:pPr>
            <a:r>
              <a:rPr lang="en-US" sz="2200" dirty="0" smtClean="0">
                <a:solidFill>
                  <a:srgbClr val="6E6863"/>
                </a:solidFill>
              </a:rPr>
              <a:t>Pathos is also created through </a:t>
            </a:r>
            <a:r>
              <a:rPr lang="en-US" sz="2200" u="sng" dirty="0" smtClean="0">
                <a:solidFill>
                  <a:srgbClr val="6E6863"/>
                </a:solidFill>
              </a:rPr>
              <a:t>fonts</a:t>
            </a:r>
            <a:r>
              <a:rPr lang="en-US" sz="2200" dirty="0" smtClean="0">
                <a:solidFill>
                  <a:srgbClr val="6E6863"/>
                </a:solidFill>
              </a:rPr>
              <a:t>: comic sans &gt; happy; Times </a:t>
            </a:r>
            <a:r>
              <a:rPr lang="en-US" sz="2200" dirty="0" smtClean="0"/>
              <a:t>&gt; serious; </a:t>
            </a:r>
            <a:r>
              <a:rPr lang="en-US" sz="2200" dirty="0" err="1" smtClean="0"/>
              <a:t>Cutty</a:t>
            </a:r>
            <a:r>
              <a:rPr lang="en-US" sz="2200" dirty="0" smtClean="0"/>
              <a:t> </a:t>
            </a:r>
            <a:r>
              <a:rPr lang="en-US" sz="2200" dirty="0" err="1" smtClean="0"/>
              <a:t>Sark</a:t>
            </a:r>
            <a:r>
              <a:rPr lang="en-US" sz="2200" dirty="0" smtClean="0"/>
              <a:t> &gt; 17</a:t>
            </a:r>
            <a:r>
              <a:rPr lang="en-US" sz="2200" baseline="30000" dirty="0" smtClean="0"/>
              <a:t>th</a:t>
            </a:r>
            <a:r>
              <a:rPr lang="en-US" sz="2200" dirty="0" smtClean="0"/>
              <a:t> century</a:t>
            </a:r>
            <a:endParaRPr lang="en-US" sz="2200" dirty="0" smtClean="0">
              <a:solidFill>
                <a:srgbClr val="6E6863"/>
              </a:solidFill>
            </a:endParaRPr>
          </a:p>
        </p:txBody>
      </p:sp>
      <p:sp>
        <p:nvSpPr>
          <p:cNvPr id="4" name="Rectangle 3"/>
          <p:cNvSpPr/>
          <p:nvPr/>
        </p:nvSpPr>
        <p:spPr>
          <a:xfrm>
            <a:off x="0" y="0"/>
            <a:ext cx="1763688"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98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3478"/>
            <a:ext cx="6635080" cy="857250"/>
          </a:xfrm>
        </p:spPr>
        <p:txBody>
          <a:bodyPr>
            <a:normAutofit/>
          </a:bodyPr>
          <a:lstStyle/>
          <a:p>
            <a:pPr algn="l"/>
            <a:r>
              <a:rPr lang="fr-CA" dirty="0" smtClean="0"/>
              <a:t>Logos in design</a:t>
            </a:r>
            <a:endParaRPr lang="en-US" dirty="0">
              <a:solidFill>
                <a:srgbClr val="6E6863"/>
              </a:solidFill>
            </a:endParaRPr>
          </a:p>
        </p:txBody>
      </p:sp>
      <p:sp>
        <p:nvSpPr>
          <p:cNvPr id="3" name="Content Placeholder 2"/>
          <p:cNvSpPr>
            <a:spLocks noGrp="1"/>
          </p:cNvSpPr>
          <p:nvPr>
            <p:ph idx="4294967295"/>
          </p:nvPr>
        </p:nvSpPr>
        <p:spPr>
          <a:xfrm>
            <a:off x="2051720" y="915566"/>
            <a:ext cx="6635080" cy="4186858"/>
          </a:xfrm>
        </p:spPr>
        <p:txBody>
          <a:bodyPr>
            <a:normAutofit fontScale="92500" lnSpcReduction="10000"/>
          </a:bodyPr>
          <a:lstStyle/>
          <a:p>
            <a:pPr>
              <a:buFontTx/>
              <a:buChar char="•"/>
            </a:pPr>
            <a:r>
              <a:rPr lang="en-US" dirty="0" smtClean="0">
                <a:solidFill>
                  <a:srgbClr val="6E6863"/>
                </a:solidFill>
              </a:rPr>
              <a:t>Logos is about arrangement, so in visual design it’s about elements on a page</a:t>
            </a:r>
          </a:p>
          <a:p>
            <a:pPr>
              <a:buFontTx/>
              <a:buChar char="•"/>
            </a:pPr>
            <a:r>
              <a:rPr lang="en-US" dirty="0" smtClean="0"/>
              <a:t>C.R.A.P. : contrast, repetition, alignment, proximity</a:t>
            </a:r>
          </a:p>
          <a:p>
            <a:pPr>
              <a:buFontTx/>
              <a:buChar char="•"/>
            </a:pPr>
            <a:r>
              <a:rPr lang="en-US" dirty="0" smtClean="0"/>
              <a:t>You want a clear visual path</a:t>
            </a:r>
            <a:endParaRPr lang="en-US" dirty="0"/>
          </a:p>
          <a:p>
            <a:pPr>
              <a:buFontTx/>
              <a:buChar char="•"/>
            </a:pPr>
            <a:r>
              <a:rPr lang="en-US" dirty="0" smtClean="0"/>
              <a:t>Arrangement doesn’t just apply to the overall composition, but to individual elements of type, color, and object</a:t>
            </a:r>
          </a:p>
        </p:txBody>
      </p:sp>
      <p:sp>
        <p:nvSpPr>
          <p:cNvPr id="4" name="Rectangle 3"/>
          <p:cNvSpPr/>
          <p:nvPr/>
        </p:nvSpPr>
        <p:spPr>
          <a:xfrm>
            <a:off x="0" y="0"/>
            <a:ext cx="1763688"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091095"/>
      </p:ext>
    </p:extLst>
  </p:cSld>
  <p:clrMapOvr>
    <a:masterClrMapping/>
  </p:clrMapOvr>
</p:sld>
</file>

<file path=ppt/theme/theme1.xml><?xml version="1.0" encoding="utf-8"?>
<a:theme xmlns:a="http://schemas.openxmlformats.org/drawingml/2006/main" name="Color Swatch - © TemplatesWise.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2020</TotalTime>
  <Words>973</Words>
  <Application>Microsoft Macintosh PowerPoint</Application>
  <PresentationFormat>On-screen Show (16:9)</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Color Swatch - © TemplatesWise.com</vt:lpstr>
      <vt:lpstr>Visual Modes of Communication adapted from presentation by Instructor Sarah Beth Hopton for ENC4218: Visual Rhetoric </vt:lpstr>
      <vt:lpstr>Learning to see</vt:lpstr>
      <vt:lpstr>Purpose, Audience, Context</vt:lpstr>
      <vt:lpstr>Theses for visuals, really?</vt:lpstr>
      <vt:lpstr>Logos, Ethos, Pathos for Design</vt:lpstr>
      <vt:lpstr>Ethos in visual design</vt:lpstr>
      <vt:lpstr>Kevin Carter</vt:lpstr>
      <vt:lpstr>Pathos in design</vt:lpstr>
      <vt:lpstr>Logos in design</vt:lpstr>
      <vt:lpstr>Analyzing Visual Arguments</vt:lpstr>
      <vt:lpstr>Project 1 Thesis</vt:lpstr>
      <vt:lpstr>Project 1 Thesis Options</vt:lpstr>
      <vt:lpstr>Project 1 Thesis Options</vt:lpstr>
      <vt:lpstr>Project 1 Thesis Options</vt:lpstr>
      <vt:lpstr>In-Class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PresentationBundle.com</dc:creator>
  <cp:lastModifiedBy>English</cp:lastModifiedBy>
  <cp:revision>58</cp:revision>
  <dcterms:created xsi:type="dcterms:W3CDTF">2012-05-03T14:15:50Z</dcterms:created>
  <dcterms:modified xsi:type="dcterms:W3CDTF">2013-09-20T20:56:53Z</dcterms:modified>
</cp:coreProperties>
</file>