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2" r:id="rId4"/>
  </p:sldMasterIdLst>
  <p:notesMasterIdLst>
    <p:notesMasterId r:id="rId15"/>
  </p:notes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B70D6-26CB-AF49-A4D4-E22A14481930}" type="datetimeFigureOut">
              <a:rPr lang="en-US" smtClean="0"/>
              <a:pPr/>
              <a:t>8/22/13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40D3B-D1B7-F441-8F35-1BB6C97B8B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10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40D3B-D1B7-F441-8F35-1BB6C97B8B9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40D3B-D1B7-F441-8F35-1BB6C97B8B9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40D3B-D1B7-F441-8F35-1BB6C97B8B9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4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ADAF-60F8-48E8-814D-0F6FD9BDC4CF}" type="datetimeFigureOut">
              <a:rPr lang="en-US" smtClean="0"/>
              <a:pPr/>
              <a:t>8/22/13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D5AA-681F-4993-BE5E-98D591B7C7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ADAF-60F8-48E8-814D-0F6FD9BDC4CF}" type="datetimeFigureOut">
              <a:rPr lang="en-US" smtClean="0"/>
              <a:pPr/>
              <a:t>8/22/13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D5AA-681F-4993-BE5E-98D591B7C7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ADAF-60F8-48E8-814D-0F6FD9BDC4CF}" type="datetimeFigureOut">
              <a:rPr lang="en-US" smtClean="0"/>
              <a:pPr/>
              <a:t>8/22/13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D5AA-681F-4993-BE5E-98D591B7C7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ADAF-60F8-48E8-814D-0F6FD9BDC4CF}" type="datetimeFigureOut">
              <a:rPr lang="en-US" smtClean="0"/>
              <a:pPr/>
              <a:t>8/22/13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D5AA-681F-4993-BE5E-98D591B7C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ADAF-60F8-48E8-814D-0F6FD9BDC4CF}" type="datetimeFigureOut">
              <a:rPr lang="en-US" smtClean="0"/>
              <a:pPr/>
              <a:t>8/22/13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D5AA-681F-4993-BE5E-98D591B7C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ADAF-60F8-48E8-814D-0F6FD9BDC4CF}" type="datetimeFigureOut">
              <a:rPr lang="en-US" smtClean="0"/>
              <a:pPr/>
              <a:t>8/22/13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D5AA-681F-4993-BE5E-98D591B7C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3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ADAF-60F8-48E8-814D-0F6FD9BDC4CF}" type="datetimeFigureOut">
              <a:rPr lang="en-US" smtClean="0"/>
              <a:pPr/>
              <a:t>8/22/13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D5AA-681F-4993-BE5E-98D591B7C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ADAF-60F8-48E8-814D-0F6FD9BDC4CF}" type="datetimeFigureOut">
              <a:rPr lang="en-US" smtClean="0"/>
              <a:pPr/>
              <a:t>8/22/13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D5AA-681F-4993-BE5E-98D591B7C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ADAF-60F8-48E8-814D-0F6FD9BDC4CF}" type="datetimeFigureOut">
              <a:rPr lang="en-US" smtClean="0"/>
              <a:pPr/>
              <a:t>8/22/13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D5AA-681F-4993-BE5E-98D591B7C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ADAF-60F8-48E8-814D-0F6FD9BDC4CF}" type="datetimeFigureOut">
              <a:rPr lang="en-US" smtClean="0"/>
              <a:pPr/>
              <a:t>8/22/13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6D5AA-681F-4993-BE5E-98D591B7C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ADAF-60F8-48E8-814D-0F6FD9BDC4CF}" type="datetimeFigureOut">
              <a:rPr lang="en-US" smtClean="0"/>
              <a:pPr/>
              <a:t>8/22/13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1679-83E0-4571-98D7-4BB535B5F5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F1CAADAF-60F8-48E8-814D-0F6FD9BDC4CF}" type="datetimeFigureOut">
              <a:rPr lang="en-US" smtClean="0"/>
              <a:pPr/>
              <a:t>8/22/13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2E6D5AA-681F-4993-BE5E-98D591B7C7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  <p:sldLayoutId id="2147484035" r:id="rId13"/>
    <p:sldLayoutId id="2147484036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ib.usf.edu/writing/" TargetMode="External"/><Relationship Id="rId3" Type="http://schemas.openxmlformats.org/officeDocument/2006/relationships/hyperlink" Target="http://www.lib.usf.edu/writing/make-an-appointmen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511744" y="3045933"/>
            <a:ext cx="7551601" cy="1612607"/>
          </a:xfrm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chemeClr val="tx1"/>
                </a:solidFill>
                <a:latin typeface="American Typewriter"/>
              </a:rPr>
              <a:t>Introducing the FYC Rubric</a:t>
            </a:r>
            <a:endParaRPr lang="en-US" b="0" dirty="0">
              <a:solidFill>
                <a:schemeClr val="tx1"/>
              </a:solidFill>
              <a:latin typeface="American Typewriter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Additional Help: The Writing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600"/>
            <a:ext cx="7897812" cy="384585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5600" dirty="0" smtClean="0">
              <a:hlinkClick r:id="rId2"/>
            </a:endParaRPr>
          </a:p>
          <a:p>
            <a:pPr>
              <a:buNone/>
            </a:pPr>
            <a:r>
              <a:rPr lang="en-US" sz="5600" dirty="0" smtClean="0">
                <a:hlinkClick r:id="rId2"/>
              </a:rPr>
              <a:t>http://www.lib.usf.edu/writing/</a:t>
            </a:r>
            <a:endParaRPr lang="en-US" sz="5600" dirty="0" smtClean="0"/>
          </a:p>
          <a:p>
            <a:r>
              <a:rPr lang="en-US" sz="5600" dirty="0" smtClean="0"/>
              <a:t>Regular advance-scheduled, one-on-one consultations are 50 minutes long.</a:t>
            </a:r>
          </a:p>
          <a:p>
            <a:r>
              <a:rPr lang="en-US" sz="5600" dirty="0" smtClean="0"/>
              <a:t>Limited 25 minute same-day scheduled appointments are available Monday-Thursday.</a:t>
            </a:r>
          </a:p>
          <a:p>
            <a:r>
              <a:rPr lang="en-US" sz="5600" dirty="0" smtClean="0"/>
              <a:t>Special services are offered to graduate students (see the “</a:t>
            </a:r>
            <a:r>
              <a:rPr lang="en-US" sz="5600" dirty="0" smtClean="0">
                <a:hlinkClick r:id="rId3"/>
              </a:rPr>
              <a:t>Make an Appointment</a:t>
            </a:r>
            <a:r>
              <a:rPr lang="en-US" sz="5600" dirty="0" smtClean="0"/>
              <a:t>” section for details).</a:t>
            </a:r>
          </a:p>
          <a:p>
            <a:r>
              <a:rPr lang="en-US" sz="5600" dirty="0" smtClean="0"/>
              <a:t>Students are welcome to make two appointments per week (but never back to back).</a:t>
            </a:r>
          </a:p>
          <a:p>
            <a:r>
              <a:rPr lang="en-US" sz="5600" dirty="0" smtClean="0"/>
              <a:t>Appointments can be scheduled in person at the Writing Center Desk LIB 125, on Blackboard under the Academics Tab, or over the phone 813-974-8293</a:t>
            </a:r>
          </a:p>
          <a:p>
            <a:r>
              <a:rPr lang="en-US" sz="5600" dirty="0" smtClean="0"/>
              <a:t>Writing Center Consultants are graduate students from the Departments of English, World Languages, and Communications, all of whom have been writing instructors in addition to working as center consultants.</a:t>
            </a:r>
          </a:p>
          <a:p>
            <a:pPr>
              <a:buNone/>
            </a:pPr>
            <a:endParaRPr lang="en-US" sz="4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Top 3/Focus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Focus: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Basics: determines whether or not an essay meets the assignment requirements</a:t>
            </a:r>
          </a:p>
          <a:p>
            <a:pPr>
              <a:buNone/>
            </a:pPr>
            <a:r>
              <a:rPr lang="en-US" dirty="0"/>
              <a:t>	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Critical Thinking: evaluates the essay’s thesis and analysis of the subject in relation to the thesis </a:t>
            </a:r>
          </a:p>
          <a:p>
            <a:pPr>
              <a:buNone/>
            </a:pPr>
            <a:r>
              <a:rPr lang="en-US" dirty="0" smtClean="0"/>
              <a:t>Total= 25%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3/Evidence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Evidence: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Critical Thinking: evaluates the selection of supporting details used throughout the essay. Critiques whether these details are credible, relevant, clear, and/or effective.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Total = 25%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3/Organization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Organization:</a:t>
            </a:r>
          </a:p>
          <a:p>
            <a:pPr>
              <a:buNone/>
            </a:pPr>
            <a:r>
              <a:rPr lang="en-US" dirty="0" smtClean="0"/>
              <a:t>	Basics: evaluates the effectiveness of the introduction and conclusion, and considers the consistency of the use of topic sentences, segues, and transitions.</a:t>
            </a:r>
          </a:p>
          <a:p>
            <a:pPr>
              <a:buNone/>
            </a:pPr>
            <a:r>
              <a:rPr lang="en-US" dirty="0" smtClean="0"/>
              <a:t>	Critical Thinking: considers whether supporting details follow a logical progression and evaluates the overall cohesion of the essay</a:t>
            </a:r>
          </a:p>
          <a:p>
            <a:pPr>
              <a:buNone/>
            </a:pPr>
            <a:r>
              <a:rPr lang="en-US" dirty="0" smtClean="0"/>
              <a:t>Total = 25%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Style: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Basics: evaluates the essay’s grammar/punctuation errors and point of view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Critical Thinking: considers syntax, diction, word choice, and vocabulary </a:t>
            </a:r>
          </a:p>
          <a:p>
            <a:pPr>
              <a:buNone/>
            </a:pPr>
            <a:r>
              <a:rPr lang="en-US" dirty="0" smtClean="0"/>
              <a:t>Total = 20%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Format: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Basics: considers whether the essay is incompliance with accepted documentation (MLA/APA) for paper formatting, including in-text citations, annotated bibliography, and works cited.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Read Rubric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1) Don’t panic. If you are concerned about the marks you receive in a specific category, do not be afraid to make an appointment with your instructor.</a:t>
            </a:r>
          </a:p>
          <a:p>
            <a:endParaRPr lang="en-US" dirty="0"/>
          </a:p>
          <a:p>
            <a:r>
              <a:rPr lang="en-US" dirty="0" smtClean="0"/>
              <a:t>2) Be aware that the scores are broken up into categories so that you can pinpoint the areas of your writing that you need to improve.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Read Rubric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3) Make sure you understand the requirements for each section and subsection of the rubric.</a:t>
            </a:r>
          </a:p>
          <a:p>
            <a:r>
              <a:rPr lang="en-US" dirty="0" smtClean="0"/>
              <a:t>4) Don’t hesitate to ask a friend to read your graded essay with the completed rubric in front of him/her. The new point of view could help you understand why you received a certain score in a specific category.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Read Rubric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5) Realize that my comments on the rubric probably are not all-inclusive</a:t>
            </a:r>
          </a:p>
          <a:p>
            <a:r>
              <a:rPr lang="en-US" dirty="0" smtClean="0"/>
              <a:t>6) I’m here to help you improve the weak areas of your writing; therefore, do not hesitate to ask me for additional assistance.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C32680F8B864CA9E2A2414607E9A6" ma:contentTypeVersion="0" ma:contentTypeDescription="Create a new document." ma:contentTypeScope="" ma:versionID="899733c4a2c706f46d25f4346e090d4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9E8A66-2D0D-4954-BF0F-A77BFF4D23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0945543-3AAC-4320-B722-393A087010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A634C0-FB6B-443B-BFC0-98ECA5D42BF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1563</TotalTime>
  <Words>353</Words>
  <Application>Microsoft Macintosh PowerPoint</Application>
  <PresentationFormat>On-screen Show (4:3)</PresentationFormat>
  <Paragraphs>47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Sky</vt:lpstr>
      <vt:lpstr>Introducing the FYC Rubric</vt:lpstr>
      <vt:lpstr>The Top 3/Focus</vt:lpstr>
      <vt:lpstr>Top 3/Evidence</vt:lpstr>
      <vt:lpstr>Top 3/Organization</vt:lpstr>
      <vt:lpstr>Style</vt:lpstr>
      <vt:lpstr>Format</vt:lpstr>
      <vt:lpstr>How to Read Rubric Results</vt:lpstr>
      <vt:lpstr>How to Read Rubric Results</vt:lpstr>
      <vt:lpstr>How to Read Rubric Results</vt:lpstr>
      <vt:lpstr>Additional Help: The Writing Center</vt:lpstr>
    </vt:vector>
  </TitlesOfParts>
  <Company>University of South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the FYC Rubric</dc:title>
  <dc:creator>lib113b</dc:creator>
  <cp:lastModifiedBy>Brittany Cagle</cp:lastModifiedBy>
  <cp:revision>6</cp:revision>
  <cp:lastPrinted>2012-08-30T05:16:48Z</cp:lastPrinted>
  <dcterms:created xsi:type="dcterms:W3CDTF">2013-08-20T02:20:41Z</dcterms:created>
  <dcterms:modified xsi:type="dcterms:W3CDTF">2013-08-23T01:48:44Z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0x010100A0FC32680F8B864CA9E2A2414607E9A6</vt:lpwstr>
  </property>
</Properties>
</file>