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1200150" x="0"/>
            <a:ext cy="2743199" cx="9144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9" name="Shape 9"/>
          <p:cNvGrpSpPr/>
          <p:nvPr/>
        </p:nvGrpSpPr>
        <p:grpSpPr>
          <a:xfrm>
            <a:off y="-1078" x="0"/>
            <a:ext cy="5144627" cx="1827407"/>
            <a:chOff y="-1438" x="0"/>
            <a:chExt cy="6859503" cx="798029"/>
          </a:xfrm>
        </p:grpSpPr>
        <p:sp>
          <p:nvSpPr>
            <p:cNvPr id="10" name="Shape 10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" name="Shape 11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2" name="Shape 12"/>
          <p:cNvGrpSpPr/>
          <p:nvPr/>
        </p:nvGrpSpPr>
        <p:grpSpPr>
          <a:xfrm flipH="1">
            <a:off y="0" x="7316591"/>
            <a:ext cy="5144627" cx="1827407"/>
            <a:chOff y="-1438" x="0"/>
            <a:chExt cy="6859503" cx="798029"/>
          </a:xfrm>
        </p:grpSpPr>
        <p:sp>
          <p:nvSpPr>
            <p:cNvPr id="13" name="Shape 13"/>
            <p:cNvSpPr/>
            <p:nvPr/>
          </p:nvSpPr>
          <p:spPr>
            <a:xfrm>
              <a:off y="-1438" x="0"/>
              <a:ext cy="6858065" cx="798029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0" x="0"/>
              <a:ext cy="6858065" cx="399014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 indent="152400" mar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 indent="152400" mar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19" name="Shape 19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20" name="Shape 20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22" name="Shape 22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23" name="Shape 2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25" name="Shape 25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30" name="Shape 30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31" name="Shape 31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33" name="Shape 33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34" name="Shape 34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36" name="Shape 36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2" name="Shape 4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43" name="Shape 4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4" name="Shape 4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45" name="Shape 4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46" name="Shape 4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7" name="Shape 4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48" name="Shape 4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52" name="Shape 5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53" name="Shape 5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4" name="Shape 5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55" name="Shape 5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56" name="Shape 5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58" name="Shape 5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/>
        </p:nvSpPr>
        <p:spPr>
          <a:xfrm>
            <a:off y="-1078" x="0"/>
            <a:ext cy="1144199" cx="9144000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62" name="Shape 62"/>
          <p:cNvGrpSpPr/>
          <p:nvPr/>
        </p:nvGrpSpPr>
        <p:grpSpPr>
          <a:xfrm>
            <a:off y="-1078" x="0"/>
            <a:ext cy="5144627" cx="649180"/>
            <a:chOff y="-1438" x="0"/>
            <a:chExt cy="6859503" cx="649180"/>
          </a:xfrm>
        </p:grpSpPr>
        <p:sp>
          <p:nvSpPr>
            <p:cNvPr id="63" name="Shape 63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65" name="Shape 65"/>
          <p:cNvGrpSpPr/>
          <p:nvPr/>
        </p:nvGrpSpPr>
        <p:grpSpPr>
          <a:xfrm flipH="1">
            <a:off y="0" x="8494493"/>
            <a:ext cy="5144627" cx="649180"/>
            <a:chOff y="-1438" x="0"/>
            <a:chExt cy="6859503" cx="649180"/>
          </a:xfrm>
        </p:grpSpPr>
        <p:sp>
          <p:nvSpPr>
            <p:cNvPr id="66" name="Shape 66"/>
            <p:cNvSpPr/>
            <p:nvPr/>
          </p:nvSpPr>
          <p:spPr>
            <a:xfrm>
              <a:off y="-1438" x="0"/>
              <a:ext cy="6858065" cx="649180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0" x="0"/>
              <a:ext cy="6858065" cx="500331"/>
            </a:xfrm>
            <a:custGeom>
              <a:pathLst>
                <a:path w="500332" extrusionOk="0" h="6875253">
                  <a:moveTo>
                    <a:pt y="0" x="0"/>
                  </a:moveTo>
                  <a:lnTo>
                    <a:pt y="0" x="500332"/>
                  </a:lnTo>
                  <a:lnTo>
                    <a:pt y="6875253" x="301925"/>
                  </a:lnTo>
                  <a:lnTo>
                    <a:pt y="6875253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68" name="Shape 68"/>
          <p:cNvSpPr/>
          <p:nvPr/>
        </p:nvSpPr>
        <p:spPr>
          <a:xfrm>
            <a:off y="4743450" x="0"/>
            <a:ext cy="401099" cx="91440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228600" marL="0"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33350" marL="74295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76200" marL="114300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14300" marL="1600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14300" marL="20574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marL="25146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marL="29718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marL="34290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marL="388620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phdposters.com/gallery.php" Type="http://schemas.openxmlformats.org/officeDocument/2006/relationships/hyperlink" TargetMode="External" Id="rId4"/><Relationship Target="http://www.flickr.com/groups/pimpmyposter/pool/" Type="http://schemas.openxmlformats.org/officeDocument/2006/relationships/hyperlink" TargetMode="External" Id="rId3"/><Relationship Target="http://colinpurrington.com/tips/academic/posterdesign" Type="http://schemas.openxmlformats.org/officeDocument/2006/relationships/hyperlink" TargetMode="External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1568184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Poster Session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2914650" x="685800"/>
            <a:ext cy="658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Mounting your finished product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Purchase foam board at Staples, Office Depot, etc. 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Use thumb tacks to attach the poster to the foam board. You can do the day of the presentation. </a:t>
            </a:r>
          </a:p>
          <a:p>
            <a:pPr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If you need to store materials in my office, let me know when you will drop them off.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Examples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Pimp my Poster </a:t>
            </a:r>
            <a:r>
              <a:rPr lang="en"/>
              <a:t>--feedback from peers</a:t>
            </a:r>
          </a:p>
          <a:p>
            <a:pPr rtl="0" lvl="0">
              <a:buNone/>
            </a:pPr>
            <a:r>
              <a:rPr u="sng" lang="en">
                <a:solidFill>
                  <a:schemeClr val="hlink"/>
                </a:solidFill>
                <a:hlinkClick r:id="rId4"/>
              </a:rPr>
              <a:t>PhD Posters</a:t>
            </a:r>
            <a:r>
              <a:rPr lang="en"/>
              <a:t>-- nontraditional designs</a:t>
            </a:r>
          </a:p>
          <a:p>
            <a:pPr>
              <a:buNone/>
            </a:pPr>
            <a:r>
              <a:rPr u="sng" lang="en">
                <a:solidFill>
                  <a:schemeClr val="hlink"/>
                </a:solidFill>
                <a:hlinkClick r:id="rId5"/>
              </a:rPr>
              <a:t>Colin Purrington</a:t>
            </a:r>
            <a:r>
              <a:rPr lang="en"/>
              <a:t>-- poster templates and design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First...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Format: for now, ptt is best (although you could certainly do it in InDesign or another software)</a:t>
            </a:r>
          </a:p>
          <a:p>
            <a:pPr lvl="0" indent="-419100" marL="457200"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Size: 4’ tall x 6’ wide</a:t>
            </a:r>
            <a:br>
              <a:rPr lang="en"/>
            </a:br>
            <a:r>
              <a:rPr lang="en"/>
              <a:t>OR 36” x 47” </a:t>
            </a:r>
            <a:br>
              <a:rPr lang="en"/>
            </a:br>
            <a:r>
              <a:rPr lang="en"/>
              <a:t>OR 48” x 56”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Setting up your slide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sz="22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Open a blank PowerPoint slide</a:t>
            </a:r>
          </a:p>
          <a:p>
            <a:pPr rtl="0" lvl="0" indent="-368300" marL="457200"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sz="22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File: Page Setup.   </a:t>
            </a:r>
          </a:p>
          <a:p>
            <a:pPr rtl="0" lvl="1" indent="-368300" marL="914400"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sz="22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 a custom size, and input 56 inches wide, 42 inches high.</a:t>
            </a:r>
          </a:p>
          <a:p>
            <a:pPr rtl="0" lvl="1" indent="-368300" marL="914400">
              <a:buClr>
                <a:srgbClr val="FFFFFF"/>
              </a:buClr>
              <a:buSzPct val="100000"/>
              <a:buFont typeface="Arial"/>
              <a:buAutoNum type="alphaLcPeriod"/>
            </a:pPr>
            <a:r>
              <a:rPr sz="22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 sure that the slide is set to landscape.</a:t>
            </a:r>
          </a:p>
          <a:p>
            <a:pPr rtl="0" lvl="0" indent="-368300" marL="45720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22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View: Slide Master. There, you can change the default fonts, colors, and background. When done, go to View: Normal.</a:t>
            </a:r>
          </a:p>
          <a:p>
            <a:pPr rtl="0" lvl="0" indent="-368300" marL="457200"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sz="22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text boxes and graphics. 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Things to Remember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110375" x="457200"/>
            <a:ext cy="38154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Images for print should be at 300 dpi resolution at full size (72 for screen, 300 for print)</a:t>
            </a:r>
          </a:p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Use the zoom feature to see how your poster will print at 100% and to check for pixelation. Go to “fit” to see entire poster. </a:t>
            </a:r>
          </a:p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Font: 100-pt font is about one inch high.</a:t>
            </a:r>
          </a:p>
          <a:p>
            <a:pPr rtl="0" lvl="1" indent="-342900" marL="914400"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Title: 70-120 pts. </a:t>
            </a:r>
          </a:p>
          <a:p>
            <a:pPr rtl="0" lvl="1" indent="-342900" marL="914400"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Subtitle (e.g. student names): 48-80 pts.</a:t>
            </a:r>
          </a:p>
          <a:p>
            <a:pPr rtl="0" lvl="1" indent="-342900" marL="914400"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Section headers (e.g. background, methods): About 50% larger than body text, 36-72 pts.  </a:t>
            </a:r>
          </a:p>
          <a:p>
            <a:pPr rtl="0" lvl="1" indent="-342900" marL="914400">
              <a:buClr>
                <a:schemeClr val="lt1"/>
              </a:buClr>
              <a:buSzPct val="100000"/>
              <a:buFont typeface="Courier New"/>
              <a:buChar char="o"/>
            </a:pPr>
            <a:r>
              <a:rPr sz="1800" lang="en"/>
              <a:t>Body text: serif, 24-48 pts, consistent throughout</a:t>
            </a:r>
          </a:p>
          <a:p>
            <a:pPr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/>
              <a:t>Don’t use ALL CAPS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Messing with objects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66666"/>
              <a:buFont typeface="Arial"/>
              <a:buChar char="•"/>
            </a:pP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 a text box</a:t>
            </a: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right-click inside it and select </a:t>
            </a:r>
            <a:r>
              <a:rPr sz="1400"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 Text Box</a:t>
            </a: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 For background color, click the </a:t>
            </a:r>
            <a:r>
              <a:rPr sz="1400"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Colors and Lines</a:t>
            </a: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tab.  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66666"/>
              <a:buFont typeface="Arial"/>
              <a:buChar char="•"/>
            </a:pP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 a border</a:t>
            </a: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around a text-box, right-click inside it, then select </a:t>
            </a:r>
            <a:r>
              <a:rPr sz="1400"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 Text Box</a:t>
            </a: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 Select options in the </a:t>
            </a:r>
            <a:r>
              <a:rPr sz="1400" lang="en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Lines</a:t>
            </a: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area to choose your preferred line color, type of dash, style, and weight.  (The default weight of .75 points is usually much too small for posters. Try 3-6 points for a border.)</a:t>
            </a:r>
          </a:p>
          <a:p>
            <a:pPr rtl="0" lvl="0" indent="-317500" marL="4572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ct val="166666"/>
              <a:buFont typeface="Arial"/>
              <a:buChar char="•"/>
            </a:pPr>
            <a:r>
              <a:rPr b="1"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Grouping objects together</a:t>
            </a:r>
            <a:r>
              <a:rPr sz="1400"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To facilitate rearrangement of objects on your poster, it may be advantageous to group some of them into a single object to move as a unit while retaining their relative position to each other.  To group objects, select one by right-clicking on it.  Holding the shift key, select all objects you want to group. With these elements selected, either right-click and choose Group or go to the Format toolbox and choose group.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Tips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Mac users: open your slide on a PC before sending, since the plotter will be using a PC</a:t>
            </a:r>
          </a:p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To insert Excel charts, copy and paste the content directly. You can make changes directly in PP</a:t>
            </a:r>
          </a:p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Text boxes will look cleaner with full justify (rather than left or center)</a:t>
            </a:r>
          </a:p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Go to View: Ruler to create indents for your references.</a:t>
            </a:r>
          </a:p>
          <a:p>
            <a:pPr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Print a mini-poster by choosing “scale to fit paper” to do a final proofread and design review.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Printing your poster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To print on campus, follow the directions on next slide ($1.50/sq ft standard bond, $4/sq foot high-qual glossy paper)</a:t>
            </a:r>
          </a:p>
          <a:p>
            <a:pPr rtl="0"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Although the turnaround is 24 hours, I recommended sending the file 48 hours in advance in case of minor glitches. </a:t>
            </a:r>
          </a:p>
          <a:p>
            <a:pPr lvl="0" indent="-3683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200" lang="en"/>
              <a:t>To speed printing, use a single color or fade (not image) as a background to be safe.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4" name="Shape 114"/>
          <p:cNvSpPr/>
          <p:nvPr/>
        </p:nvSpPr>
        <p:spPr>
          <a:xfrm>
            <a:off y="0" x="2137671"/>
            <a:ext cy="5143498" cx="48686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Layout and design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Simplicity.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Tell the story but not the details</a:t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Explain: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what the grant is</a:t>
            </a:r>
          </a:p>
          <a:p>
            <a:pPr rtl="0"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why it’s important (for the community, for the client, for the health sciences)</a:t>
            </a:r>
          </a:p>
          <a:p>
            <a:pPr lvl="1" indent="-381000" marL="914400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what your plan of action is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