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826"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showGuides="1">
      <p:cViewPr>
        <p:scale>
          <a:sx n="100" d="100"/>
          <a:sy n="100" d="100"/>
        </p:scale>
        <p:origin x="-1128"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D189C9-C214-874A-961E-95D099168670}" type="datetimeFigureOut">
              <a:rPr lang="en-US" smtClean="0"/>
              <a:t>2/11/13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0C270C-03B9-D340-B4CB-C0BF8540427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You’re not writing a scientific research paper, so don’t expect your reader to dig into a lot of detail. This doesn’t mean you should only visualize one number, but your entire graphic should support one of the major points from the article. You can include additional facts or information to make the </a:t>
            </a:r>
            <a:r>
              <a:rPr lang="en-US" dirty="0" err="1" smtClean="0"/>
              <a:t>infographic</a:t>
            </a:r>
            <a:r>
              <a:rPr lang="en-US" dirty="0" smtClean="0"/>
              <a:t> stand on its own, but don’t lose sight of the point you want to get </a:t>
            </a:r>
            <a:r>
              <a:rPr lang="en-US" dirty="0" err="1" smtClean="0"/>
              <a:t>across.This</a:t>
            </a:r>
            <a:r>
              <a:rPr lang="en-US" dirty="0" smtClean="0"/>
              <a:t> example is an </a:t>
            </a:r>
            <a:r>
              <a:rPr lang="en-US" dirty="0" err="1" smtClean="0"/>
              <a:t>infographic</a:t>
            </a:r>
            <a:r>
              <a:rPr lang="en-US" dirty="0" smtClean="0"/>
              <a:t> poster I created about the caffeine content in drinks. At this size, you can easily tell which drinks have more or less caffeine, and if you decide to view the higher-resolution image you can dig deeper into the details and additional information that’s included in the poster.</a:t>
            </a:r>
          </a:p>
          <a:p>
            <a:endParaRPr lang="en-US" dirty="0"/>
          </a:p>
        </p:txBody>
      </p:sp>
      <p:sp>
        <p:nvSpPr>
          <p:cNvPr id="4" name="Slide Number Placeholder 3"/>
          <p:cNvSpPr>
            <a:spLocks noGrp="1"/>
          </p:cNvSpPr>
          <p:nvPr>
            <p:ph type="sldNum" sz="quarter" idx="10"/>
          </p:nvPr>
        </p:nvSpPr>
        <p:spPr/>
        <p:txBody>
          <a:bodyPr/>
          <a:lstStyle/>
          <a:p>
            <a:fld id="{9C0C270C-03B9-D340-B4CB-C0BF85404277}" type="slidenum">
              <a:rPr lang="en-US" smtClean="0"/>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Of course, the tools you use will depend on what you are trying to visualize. Many </a:t>
            </a:r>
            <a:r>
              <a:rPr lang="en-US" dirty="0" err="1" smtClean="0"/>
              <a:t>infographics</a:t>
            </a:r>
            <a:r>
              <a:rPr lang="en-US" dirty="0" smtClean="0"/>
              <a:t> can be created using simple applications like a vector drawing program (like </a:t>
            </a:r>
            <a:r>
              <a:rPr lang="en-US" dirty="0" err="1" smtClean="0"/>
              <a:t>OmniGraffle</a:t>
            </a:r>
            <a:r>
              <a:rPr lang="en-US" dirty="0" smtClean="0"/>
              <a:t> or Microsoft Visio), a charting program (like Microsoft Office or Apple </a:t>
            </a:r>
            <a:r>
              <a:rPr lang="en-US" dirty="0" err="1" smtClean="0"/>
              <a:t>iWork</a:t>
            </a:r>
            <a:r>
              <a:rPr lang="en-US" dirty="0" smtClean="0"/>
              <a:t>) or an image editing program (like Adobe Photoshop).</a:t>
            </a:r>
            <a:endParaRPr lang="en-US" dirty="0" smtClean="0"/>
          </a:p>
        </p:txBody>
      </p:sp>
      <p:sp>
        <p:nvSpPr>
          <p:cNvPr id="4" name="Slide Number Placeholder 3"/>
          <p:cNvSpPr>
            <a:spLocks noGrp="1"/>
          </p:cNvSpPr>
          <p:nvPr>
            <p:ph type="sldNum" sz="quarter" idx="10"/>
          </p:nvPr>
        </p:nvSpPr>
        <p:spPr/>
        <p:txBody>
          <a:bodyPr/>
          <a:lstStyle/>
          <a:p>
            <a:fld id="{9C0C270C-03B9-D340-B4CB-C0BF85404277}" type="slidenum">
              <a:rPr lang="en-US" smtClean="0"/>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Of course, the tools you use will depend on what you are trying to visualize. Many </a:t>
            </a:r>
            <a:r>
              <a:rPr lang="en-US" dirty="0" err="1" smtClean="0"/>
              <a:t>infographics</a:t>
            </a:r>
            <a:r>
              <a:rPr lang="en-US" dirty="0" smtClean="0"/>
              <a:t> can be created using simple applications like a vector drawing program (like </a:t>
            </a:r>
            <a:r>
              <a:rPr lang="en-US" dirty="0" err="1" smtClean="0"/>
              <a:t>OmniGraffle</a:t>
            </a:r>
            <a:r>
              <a:rPr lang="en-US" dirty="0" smtClean="0"/>
              <a:t> or Microsoft Visio), a charting program (like Microsoft Office or Apple </a:t>
            </a:r>
            <a:r>
              <a:rPr lang="en-US" dirty="0" err="1" smtClean="0"/>
              <a:t>iWork</a:t>
            </a:r>
            <a:r>
              <a:rPr lang="en-US" smtClean="0"/>
              <a:t>) or an image editing program (like Adobe Photoshop).</a:t>
            </a:r>
            <a:endParaRPr lang="en-US" dirty="0" smtClean="0"/>
          </a:p>
        </p:txBody>
      </p:sp>
      <p:sp>
        <p:nvSpPr>
          <p:cNvPr id="4" name="Slide Number Placeholder 3"/>
          <p:cNvSpPr>
            <a:spLocks noGrp="1"/>
          </p:cNvSpPr>
          <p:nvPr>
            <p:ph type="sldNum" sz="quarter" idx="10"/>
          </p:nvPr>
        </p:nvSpPr>
        <p:spPr/>
        <p:txBody>
          <a:bodyPr/>
          <a:lstStyle/>
          <a:p>
            <a:fld id="{9C0C270C-03B9-D340-B4CB-C0BF85404277}" type="slidenum">
              <a:rPr lang="en-US" smtClean="0"/>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number of articles online require the viewers to click on a text link to view the graphics that accompany an article, and I believe this is a huge mistake. Design your graphics to be viewed in-line with your article. There’s nothing wrong with allowing viewers to click the image to see a high-resolution version, but they should be able to understand the image when viewed with the article. A side benefit is that a viewable image also allows for readers to share the image by itself on social media sites easily.. </a:t>
            </a:r>
          </a:p>
          <a:p>
            <a:endParaRPr lang="en-US" dirty="0"/>
          </a:p>
        </p:txBody>
      </p:sp>
      <p:sp>
        <p:nvSpPr>
          <p:cNvPr id="4" name="Slide Number Placeholder 3"/>
          <p:cNvSpPr>
            <a:spLocks noGrp="1"/>
          </p:cNvSpPr>
          <p:nvPr>
            <p:ph type="sldNum" sz="quarter" idx="10"/>
          </p:nvPr>
        </p:nvSpPr>
        <p:spPr/>
        <p:txBody>
          <a:bodyPr/>
          <a:lstStyle/>
          <a:p>
            <a:fld id="{9C0C270C-03B9-D340-B4CB-C0BF85404277}" type="slidenum">
              <a:rPr lang="en-US" smtClean="0"/>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Your </a:t>
            </a:r>
            <a:r>
              <a:rPr lang="en-US" dirty="0" err="1" smtClean="0"/>
              <a:t>infographic</a:t>
            </a:r>
            <a:r>
              <a:rPr lang="en-US" dirty="0" smtClean="0"/>
              <a:t> shouldn’t need a legend to be understandable, and there’s no reason to ask your readers to keep moving their eyes back and forth between the chart and the legend to understand the graphic. Treat your readers as intelligent and make your graphic look professional by including the relevant descriptions and numbers in the </a:t>
            </a:r>
            <a:r>
              <a:rPr lang="en-US" dirty="0" err="1" smtClean="0"/>
              <a:t>infographic</a:t>
            </a:r>
            <a:r>
              <a:rPr lang="en-US" dirty="0" smtClean="0"/>
              <a:t>.</a:t>
            </a:r>
          </a:p>
          <a:p>
            <a:endParaRPr lang="en-US" dirty="0"/>
          </a:p>
        </p:txBody>
      </p:sp>
      <p:sp>
        <p:nvSpPr>
          <p:cNvPr id="4" name="Slide Number Placeholder 3"/>
          <p:cNvSpPr>
            <a:spLocks noGrp="1"/>
          </p:cNvSpPr>
          <p:nvPr>
            <p:ph type="sldNum" sz="quarter" idx="10"/>
          </p:nvPr>
        </p:nvSpPr>
        <p:spPr/>
        <p:txBody>
          <a:bodyPr/>
          <a:lstStyle/>
          <a:p>
            <a:fld id="{9C0C270C-03B9-D340-B4CB-C0BF85404277}" type="slidenum">
              <a:rPr lang="en-US" smtClean="0"/>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Your </a:t>
            </a:r>
            <a:r>
              <a:rPr lang="en-US" dirty="0" err="1" smtClean="0"/>
              <a:t>infographic</a:t>
            </a:r>
            <a:r>
              <a:rPr lang="en-US" dirty="0" smtClean="0"/>
              <a:t> shouldn’t need a legend to be understandable, and there’s no reason to ask your readers to keep moving their eyes back and forth between the chart and the legend to understand the graphic. Treat your readers as intelligent and make your graphic look professional by including the relevant descriptions and numbers in the </a:t>
            </a:r>
            <a:r>
              <a:rPr lang="en-US" dirty="0" err="1" smtClean="0"/>
              <a:t>infographic</a:t>
            </a:r>
            <a:r>
              <a:rPr lang="en-US" dirty="0" smtClean="0"/>
              <a:t>.</a:t>
            </a:r>
            <a:endParaRPr lang="en-US" smtClean="0"/>
          </a:p>
          <a:p>
            <a:endParaRPr lang="en-US" dirty="0"/>
          </a:p>
        </p:txBody>
      </p:sp>
      <p:sp>
        <p:nvSpPr>
          <p:cNvPr id="4" name="Slide Number Placeholder 3"/>
          <p:cNvSpPr>
            <a:spLocks noGrp="1"/>
          </p:cNvSpPr>
          <p:nvPr>
            <p:ph type="sldNum" sz="quarter" idx="10"/>
          </p:nvPr>
        </p:nvSpPr>
        <p:spPr/>
        <p:txBody>
          <a:bodyPr/>
          <a:lstStyle/>
          <a:p>
            <a:fld id="{9C0C270C-03B9-D340-B4CB-C0BF85404277}" type="slidenum">
              <a:rPr lang="en-US" smtClean="0"/>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a:t>
            </a:r>
            <a:r>
              <a:rPr lang="en-US" dirty="0" err="1" smtClean="0"/>
              <a:t>infographic</a:t>
            </a:r>
            <a:r>
              <a:rPr lang="en-US" dirty="0" smtClean="0"/>
              <a:t> of visualization styles is a great resource to help determine a good visual to use for your data. The different styles are grouped together by the type do data they are trying to communicate and in the interactive version, an example is shown as you mouse over each style.</a:t>
            </a:r>
            <a:endParaRPr lang="en-US" dirty="0"/>
          </a:p>
        </p:txBody>
      </p:sp>
      <p:sp>
        <p:nvSpPr>
          <p:cNvPr id="4" name="Slide Number Placeholder 3"/>
          <p:cNvSpPr>
            <a:spLocks noGrp="1"/>
          </p:cNvSpPr>
          <p:nvPr>
            <p:ph type="sldNum" sz="quarter" idx="10"/>
          </p:nvPr>
        </p:nvSpPr>
        <p:spPr/>
        <p:txBody>
          <a:bodyPr/>
          <a:lstStyle/>
          <a:p>
            <a:fld id="{9C0C270C-03B9-D340-B4CB-C0BF85404277}" type="slidenum">
              <a:rPr lang="en-US" smtClean="0"/>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trying to convey the scale of your data, many graphics use different sized shapes or images to show amounts relative to each other. The reader’s eye sees the total area of the image as indicative of scale, not just the height of the image.</a:t>
            </a:r>
          </a:p>
          <a:p>
            <a:r>
              <a:rPr lang="en-US" dirty="0" smtClean="0"/>
              <a:t>For example, if you’re using circles to show one number is 3 times larger than another, the area of the circle must be in proportion to the values being represented. If you make the mistake of making the diameter of the circle 3 times larger, the area is actually 9 times larger.</a:t>
            </a:r>
            <a:endParaRPr lang="en-US" dirty="0"/>
          </a:p>
        </p:txBody>
      </p:sp>
      <p:sp>
        <p:nvSpPr>
          <p:cNvPr id="4" name="Slide Number Placeholder 3"/>
          <p:cNvSpPr>
            <a:spLocks noGrp="1"/>
          </p:cNvSpPr>
          <p:nvPr>
            <p:ph type="sldNum" sz="quarter" idx="10"/>
          </p:nvPr>
        </p:nvSpPr>
        <p:spPr/>
        <p:txBody>
          <a:bodyPr/>
          <a:lstStyle/>
          <a:p>
            <a:fld id="{9C0C270C-03B9-D340-B4CB-C0BF85404277}" type="slidenum">
              <a:rPr lang="en-US" smtClean="0"/>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Even though this example is a bar chart, the inclusion of the company logos make it quicker and easier for the reader to understand.</a:t>
            </a:r>
            <a:endParaRPr lang="en-US" dirty="0"/>
          </a:p>
        </p:txBody>
      </p:sp>
      <p:sp>
        <p:nvSpPr>
          <p:cNvPr id="4" name="Slide Number Placeholder 3"/>
          <p:cNvSpPr>
            <a:spLocks noGrp="1"/>
          </p:cNvSpPr>
          <p:nvPr>
            <p:ph type="sldNum" sz="quarter" idx="10"/>
          </p:nvPr>
        </p:nvSpPr>
        <p:spPr/>
        <p:txBody>
          <a:bodyPr/>
          <a:lstStyle/>
          <a:p>
            <a:fld id="{9C0C270C-03B9-D340-B4CB-C0BF85404277}" type="slidenum">
              <a:rPr lang="en-US" smtClean="0"/>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your data is about countries, plot it on a world map not a bar chart that lists countries. Also, don’t be afraid to mix visualization styles together in one </a:t>
            </a:r>
            <a:r>
              <a:rPr lang="en-US" dirty="0" err="1" smtClean="0"/>
              <a:t>infographic</a:t>
            </a:r>
            <a:r>
              <a:rPr lang="en-US" dirty="0" smtClean="0"/>
              <a:t>.</a:t>
            </a:r>
          </a:p>
          <a:p>
            <a:r>
              <a:rPr lang="en-US" dirty="0" smtClean="0"/>
              <a:t>This example </a:t>
            </a:r>
            <a:r>
              <a:rPr lang="en-US" dirty="0" err="1" smtClean="0"/>
              <a:t>infographic</a:t>
            </a:r>
            <a:r>
              <a:rPr lang="en-US" dirty="0" smtClean="0"/>
              <a:t> by Emily Schwartzman about the aftermath of the earthquake in Haiti won a design contest from GOOD Magazine, and mixes map data with a stacked bar and colored boxes for percentages. This is also a great example of viewing size. You can see and understand the visuals, but the actual numbers are available if you view the high-resolution version.</a:t>
            </a:r>
            <a:endParaRPr lang="en-US" dirty="0" smtClean="0"/>
          </a:p>
        </p:txBody>
      </p:sp>
      <p:sp>
        <p:nvSpPr>
          <p:cNvPr id="4" name="Slide Number Placeholder 3"/>
          <p:cNvSpPr>
            <a:spLocks noGrp="1"/>
          </p:cNvSpPr>
          <p:nvPr>
            <p:ph type="sldNum" sz="quarter" idx="10"/>
          </p:nvPr>
        </p:nvSpPr>
        <p:spPr/>
        <p:txBody>
          <a:bodyPr/>
          <a:lstStyle/>
          <a:p>
            <a:fld id="{9C0C270C-03B9-D340-B4CB-C0BF85404277}" type="slidenum">
              <a:rPr lang="en-US" smtClean="0"/>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Make sure that the final graphic includes the following pieces:</a:t>
            </a:r>
            <a:br>
              <a:rPr lang="en-US" dirty="0" smtClean="0"/>
            </a:br>
            <a:r>
              <a:rPr lang="en-US" dirty="0" smtClean="0"/>
              <a:t>• Copyright, to be explicit about any rights and terms of use</a:t>
            </a:r>
            <a:br>
              <a:rPr lang="en-US" dirty="0" smtClean="0"/>
            </a:br>
            <a:r>
              <a:rPr lang="en-US" dirty="0" smtClean="0"/>
              <a:t>• Source data, so anyone can check your facts</a:t>
            </a:r>
            <a:br>
              <a:rPr lang="en-US" dirty="0" smtClean="0"/>
            </a:br>
            <a:r>
              <a:rPr lang="en-US" dirty="0" smtClean="0"/>
              <a:t>• Designer’s name, always give credit to the artist/illustrator/programmer/designer</a:t>
            </a:r>
            <a:br>
              <a:rPr lang="en-US" dirty="0" smtClean="0"/>
            </a:br>
            <a:r>
              <a:rPr lang="en-US" dirty="0" smtClean="0"/>
              <a:t>• Original image/article address, so anyone who sees the image can find your original article</a:t>
            </a:r>
            <a:endParaRPr lang="en-US" dirty="0" smtClean="0"/>
          </a:p>
        </p:txBody>
      </p:sp>
      <p:sp>
        <p:nvSpPr>
          <p:cNvPr id="4" name="Slide Number Placeholder 3"/>
          <p:cNvSpPr>
            <a:spLocks noGrp="1"/>
          </p:cNvSpPr>
          <p:nvPr>
            <p:ph type="sldNum" sz="quarter" idx="10"/>
          </p:nvPr>
        </p:nvSpPr>
        <p:spPr/>
        <p:txBody>
          <a:bodyPr/>
          <a:lstStyle/>
          <a:p>
            <a:fld id="{9C0C270C-03B9-D340-B4CB-C0BF85404277}" type="slidenum">
              <a:rPr lang="en-US" smtClean="0"/>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3DCE2C1-4D96-5F40-96C8-AC9993E44C4E}" type="datetimeFigureOut">
              <a:rPr lang="en-US" smtClean="0"/>
              <a:t>2/11/13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BC41667-7291-42E8-B00B-345BA584089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DCE2C1-4D96-5F40-96C8-AC9993E44C4E}" type="datetimeFigureOut">
              <a:rPr lang="en-US" smtClean="0"/>
              <a:t>2/11/13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11FF5-2022-7D4E-8654-39F40F1B1EA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DCE2C1-4D96-5F40-96C8-AC9993E44C4E}" type="datetimeFigureOut">
              <a:rPr lang="en-US" smtClean="0"/>
              <a:t>2/11/13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11FF5-2022-7D4E-8654-39F40F1B1EA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DCE2C1-4D96-5F40-96C8-AC9993E44C4E}" type="datetimeFigureOut">
              <a:rPr lang="en-US" smtClean="0"/>
              <a:t>2/11/13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11FF5-2022-7D4E-8654-39F40F1B1EA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3DCE2C1-4D96-5F40-96C8-AC9993E44C4E}" type="datetimeFigureOut">
              <a:rPr lang="en-US" smtClean="0"/>
              <a:t>2/11/13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11FF5-2022-7D4E-8654-39F40F1B1EA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3DCE2C1-4D96-5F40-96C8-AC9993E44C4E}" type="datetimeFigureOut">
              <a:rPr lang="en-US" smtClean="0"/>
              <a:t>2/11/13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411FF5-2022-7D4E-8654-39F40F1B1EA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3DCE2C1-4D96-5F40-96C8-AC9993E44C4E}" type="datetimeFigureOut">
              <a:rPr lang="en-US" smtClean="0"/>
              <a:t>2/11/13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411FF5-2022-7D4E-8654-39F40F1B1EA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3DCE2C1-4D96-5F40-96C8-AC9993E44C4E}" type="datetimeFigureOut">
              <a:rPr lang="en-US" smtClean="0"/>
              <a:t>2/11/13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411FF5-2022-7D4E-8654-39F40F1B1EA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DCE2C1-4D96-5F40-96C8-AC9993E44C4E}" type="datetimeFigureOut">
              <a:rPr lang="en-US" smtClean="0"/>
              <a:t>2/11/13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411FF5-2022-7D4E-8654-39F40F1B1EA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3DCE2C1-4D96-5F40-96C8-AC9993E44C4E}" type="datetimeFigureOut">
              <a:rPr lang="en-US" smtClean="0"/>
              <a:t>2/11/13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3DCE2C1-4D96-5F40-96C8-AC9993E44C4E}" type="datetimeFigureOut">
              <a:rPr lang="en-US" smtClean="0"/>
              <a:t>2/11/13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C411FF5-2022-7D4E-8654-39F40F1B1EAA}"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3DCE2C1-4D96-5F40-96C8-AC9993E44C4E}" type="datetimeFigureOut">
              <a:rPr lang="en-US" smtClean="0"/>
              <a:t>2/11/13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C411FF5-2022-7D4E-8654-39F40F1B1EAA}"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http://www.tableaupublic.com/" TargetMode="External"/><Relationship Id="rId4" Type="http://schemas.openxmlformats.org/officeDocument/2006/relationships/hyperlink" Target="http://manyeyes.alphaworks.ibm.com/manyeyes/" TargetMode="External"/><Relationship Id="rId5" Type="http://schemas.openxmlformats.org/officeDocument/2006/relationships/hyperlink" Target="http://www.swivel.com/" TargetMode="External"/><Relationship Id="rId6" Type="http://schemas.openxmlformats.org/officeDocument/2006/relationships/hyperlink" Target="http://www.google.com/publicdata/home" TargetMode="External"/><Relationship Id="rId7" Type="http://schemas.openxmlformats.org/officeDocument/2006/relationships/hyperlink" Target="http://www.gapminder.org/" TargetMode="External"/><Relationship Id="rId8" Type="http://schemas.openxmlformats.org/officeDocument/2006/relationships/hyperlink" Target="http://www.wordle.net/" TargetMode="External"/><Relationship Id="rId9" Type="http://schemas.openxmlformats.org/officeDocument/2006/relationships/hyperlink" Target="http://www.worldmapper.org/index.html" TargetMode="External"/><Relationship Id="rId10" Type="http://schemas.openxmlformats.org/officeDocument/2006/relationships/hyperlink" Target="http://www.gunn.co.nz/map/" TargetMode="External"/><Relationship Id="rId11" Type="http://schemas.openxmlformats.org/officeDocument/2006/relationships/hyperlink" Target="http://www.sacmeq.org/statplanet/"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Infographics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3790624" cy="1143000"/>
          </a:xfrm>
        </p:spPr>
        <p:txBody>
          <a:bodyPr>
            <a:normAutofit/>
          </a:bodyPr>
          <a:lstStyle/>
          <a:p>
            <a:pPr algn="l"/>
            <a:r>
              <a:rPr lang="en-US" dirty="0" smtClean="0"/>
              <a:t>Tip 8</a:t>
            </a:r>
            <a:endParaRPr lang="en-US" dirty="0"/>
          </a:p>
        </p:txBody>
      </p:sp>
      <p:sp>
        <p:nvSpPr>
          <p:cNvPr id="3" name="Content Placeholder 2"/>
          <p:cNvSpPr>
            <a:spLocks noGrp="1"/>
          </p:cNvSpPr>
          <p:nvPr>
            <p:ph idx="1"/>
          </p:nvPr>
        </p:nvSpPr>
        <p:spPr>
          <a:xfrm>
            <a:off x="457199" y="2197100"/>
            <a:ext cx="2671619" cy="4395355"/>
          </a:xfrm>
        </p:spPr>
        <p:txBody>
          <a:bodyPr>
            <a:normAutofit/>
          </a:bodyPr>
          <a:lstStyle/>
          <a:p>
            <a:r>
              <a:rPr lang="en-US" b="1" dirty="0" smtClean="0"/>
              <a:t>Be Varied:</a:t>
            </a:r>
            <a:r>
              <a:rPr lang="en-US" dirty="0" smtClean="0"/>
              <a:t> Find a good visual style that’s right for the data you’re trying to share. </a:t>
            </a:r>
            <a:endParaRPr lang="en-US" dirty="0"/>
          </a:p>
        </p:txBody>
      </p:sp>
      <p:pic>
        <p:nvPicPr>
          <p:cNvPr id="5" name="Picture 4"/>
          <p:cNvPicPr>
            <a:picLocks noChangeAspect="1"/>
          </p:cNvPicPr>
          <p:nvPr/>
        </p:nvPicPr>
        <p:blipFill>
          <a:blip r:embed="rId3"/>
          <a:stretch>
            <a:fillRect/>
          </a:stretch>
        </p:blipFill>
        <p:spPr>
          <a:xfrm>
            <a:off x="3128818" y="1839768"/>
            <a:ext cx="5693936" cy="317846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3070"/>
            <a:ext cx="3790624" cy="1143000"/>
          </a:xfrm>
        </p:spPr>
        <p:txBody>
          <a:bodyPr>
            <a:normAutofit/>
          </a:bodyPr>
          <a:lstStyle/>
          <a:p>
            <a:pPr algn="l"/>
            <a:r>
              <a:rPr lang="en-US" dirty="0" smtClean="0"/>
              <a:t>Tip 8</a:t>
            </a:r>
            <a:endParaRPr lang="en-US" dirty="0"/>
          </a:p>
        </p:txBody>
      </p:sp>
      <p:sp>
        <p:nvSpPr>
          <p:cNvPr id="3" name="Content Placeholder 2"/>
          <p:cNvSpPr>
            <a:spLocks noGrp="1"/>
          </p:cNvSpPr>
          <p:nvPr>
            <p:ph idx="1"/>
          </p:nvPr>
        </p:nvSpPr>
        <p:spPr>
          <a:xfrm>
            <a:off x="457199" y="2070100"/>
            <a:ext cx="2671619" cy="4522355"/>
          </a:xfrm>
        </p:spPr>
        <p:txBody>
          <a:bodyPr>
            <a:normAutofit/>
          </a:bodyPr>
          <a:lstStyle/>
          <a:p>
            <a:r>
              <a:rPr lang="en-US" b="1" dirty="0" smtClean="0"/>
              <a:t>Be Gracious:</a:t>
            </a:r>
            <a:r>
              <a:rPr lang="en-US" dirty="0" smtClean="0"/>
              <a:t> Work on the assumption that your </a:t>
            </a:r>
            <a:r>
              <a:rPr lang="en-US" dirty="0" err="1" smtClean="0"/>
              <a:t>infographic</a:t>
            </a:r>
            <a:r>
              <a:rPr lang="en-US" dirty="0" smtClean="0"/>
              <a:t> may be viewed or shared without the article you originally designed it for. </a:t>
            </a:r>
            <a:endParaRPr lang="en-US" dirty="0"/>
          </a:p>
        </p:txBody>
      </p:sp>
      <p:pic>
        <p:nvPicPr>
          <p:cNvPr id="7" name="Picture 6"/>
          <p:cNvPicPr>
            <a:picLocks noChangeAspect="1"/>
          </p:cNvPicPr>
          <p:nvPr/>
        </p:nvPicPr>
        <p:blipFill>
          <a:blip r:embed="rId3"/>
          <a:stretch>
            <a:fillRect/>
          </a:stretch>
        </p:blipFill>
        <p:spPr>
          <a:xfrm>
            <a:off x="955603" y="24145460"/>
            <a:ext cx="1381197" cy="11529993"/>
          </a:xfrm>
          <a:prstGeom prst="rect">
            <a:avLst/>
          </a:prstGeom>
        </p:spPr>
      </p:pic>
      <p:pic>
        <p:nvPicPr>
          <p:cNvPr id="8" name="Picture 7"/>
          <p:cNvPicPr>
            <a:picLocks noChangeAspect="1"/>
          </p:cNvPicPr>
          <p:nvPr/>
        </p:nvPicPr>
        <p:blipFill>
          <a:blip r:embed="rId3"/>
          <a:stretch>
            <a:fillRect/>
          </a:stretch>
        </p:blipFill>
        <p:spPr>
          <a:xfrm>
            <a:off x="1108003" y="24297860"/>
            <a:ext cx="1381197" cy="11529993"/>
          </a:xfrm>
          <a:prstGeom prst="rect">
            <a:avLst/>
          </a:prstGeom>
        </p:spPr>
      </p:pic>
      <p:pic>
        <p:nvPicPr>
          <p:cNvPr id="9" name="Picture 8"/>
          <p:cNvPicPr>
            <a:picLocks noChangeAspect="1"/>
          </p:cNvPicPr>
          <p:nvPr/>
        </p:nvPicPr>
        <p:blipFill>
          <a:blip r:embed="rId4"/>
          <a:stretch>
            <a:fillRect/>
          </a:stretch>
        </p:blipFill>
        <p:spPr>
          <a:xfrm>
            <a:off x="4743450" y="763070"/>
            <a:ext cx="3365500" cy="533186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3790624" cy="1143000"/>
          </a:xfrm>
        </p:spPr>
        <p:txBody>
          <a:bodyPr>
            <a:normAutofit/>
          </a:bodyPr>
          <a:lstStyle/>
          <a:p>
            <a:pPr algn="l"/>
            <a:r>
              <a:rPr lang="en-US" dirty="0" smtClean="0"/>
              <a:t>Tip 8</a:t>
            </a:r>
            <a:endParaRPr lang="en-US" dirty="0"/>
          </a:p>
        </p:txBody>
      </p:sp>
      <p:sp>
        <p:nvSpPr>
          <p:cNvPr id="3" name="Content Placeholder 2"/>
          <p:cNvSpPr>
            <a:spLocks noGrp="1"/>
          </p:cNvSpPr>
          <p:nvPr>
            <p:ph idx="1"/>
          </p:nvPr>
        </p:nvSpPr>
        <p:spPr>
          <a:xfrm>
            <a:off x="457199" y="2032000"/>
            <a:ext cx="2671619" cy="4560455"/>
          </a:xfrm>
        </p:spPr>
        <p:txBody>
          <a:bodyPr>
            <a:normAutofit/>
          </a:bodyPr>
          <a:lstStyle/>
          <a:p>
            <a:r>
              <a:rPr lang="en-US" b="1" dirty="0" smtClean="0"/>
              <a:t>Be Creative:</a:t>
            </a:r>
            <a:r>
              <a:rPr lang="en-US" dirty="0" smtClean="0"/>
              <a:t> Use whatever tools you have available to create your </a:t>
            </a:r>
            <a:r>
              <a:rPr lang="en-US" dirty="0" err="1" smtClean="0"/>
              <a:t>infographic</a:t>
            </a:r>
            <a:r>
              <a:rPr lang="en-US" dirty="0" smtClean="0"/>
              <a:t>. </a:t>
            </a:r>
            <a:endParaRPr lang="en-US" dirty="0"/>
          </a:p>
        </p:txBody>
      </p:sp>
      <p:pic>
        <p:nvPicPr>
          <p:cNvPr id="6" name="Picture 5"/>
          <p:cNvPicPr>
            <a:picLocks noChangeAspect="1"/>
          </p:cNvPicPr>
          <p:nvPr/>
        </p:nvPicPr>
        <p:blipFill>
          <a:blip r:embed="rId3"/>
          <a:stretch>
            <a:fillRect/>
          </a:stretch>
        </p:blipFill>
        <p:spPr>
          <a:xfrm>
            <a:off x="3206749" y="1989138"/>
            <a:ext cx="5734051" cy="315176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69938"/>
            <a:ext cx="8201891" cy="1143000"/>
          </a:xfrm>
        </p:spPr>
        <p:txBody>
          <a:bodyPr>
            <a:normAutofit/>
          </a:bodyPr>
          <a:lstStyle/>
          <a:p>
            <a:r>
              <a:rPr lang="en-US" dirty="0" smtClean="0"/>
              <a:t>Where to go to get started:</a:t>
            </a:r>
            <a:endParaRPr lang="en-US" dirty="0"/>
          </a:p>
        </p:txBody>
      </p:sp>
      <p:sp>
        <p:nvSpPr>
          <p:cNvPr id="3" name="Content Placeholder 2"/>
          <p:cNvSpPr>
            <a:spLocks noGrp="1"/>
          </p:cNvSpPr>
          <p:nvPr>
            <p:ph idx="1"/>
          </p:nvPr>
        </p:nvSpPr>
        <p:spPr>
          <a:xfrm>
            <a:off x="457199" y="2133600"/>
            <a:ext cx="8421256" cy="4458855"/>
          </a:xfrm>
        </p:spPr>
        <p:txBody>
          <a:bodyPr>
            <a:normAutofit/>
          </a:bodyPr>
          <a:lstStyle/>
          <a:p>
            <a:pPr>
              <a:buNone/>
            </a:pPr>
            <a:r>
              <a:rPr lang="en-US" dirty="0" smtClean="0"/>
              <a:t>	• </a:t>
            </a:r>
            <a:r>
              <a:rPr lang="en-US" dirty="0" smtClean="0">
                <a:hlinkClick r:id="rId3"/>
              </a:rPr>
              <a:t>Tableau Public</a:t>
            </a:r>
            <a:r>
              <a:rPr lang="en-US" dirty="0" smtClean="0"/>
              <a:t/>
            </a:r>
            <a:br>
              <a:rPr lang="en-US" dirty="0" smtClean="0"/>
            </a:br>
            <a:r>
              <a:rPr lang="en-US" dirty="0" smtClean="0"/>
              <a:t>• </a:t>
            </a:r>
            <a:r>
              <a:rPr lang="en-US" dirty="0" smtClean="0">
                <a:hlinkClick r:id="rId4"/>
              </a:rPr>
              <a:t>Many Eyes</a:t>
            </a:r>
            <a:r>
              <a:rPr lang="en-US" dirty="0" smtClean="0"/>
              <a:t/>
            </a:r>
            <a:br>
              <a:rPr lang="en-US" dirty="0" smtClean="0"/>
            </a:br>
            <a:r>
              <a:rPr lang="en-US" dirty="0" smtClean="0"/>
              <a:t>• </a:t>
            </a:r>
            <a:r>
              <a:rPr lang="en-US" dirty="0" smtClean="0">
                <a:hlinkClick r:id="rId5"/>
              </a:rPr>
              <a:t>Swivel</a:t>
            </a:r>
            <a:r>
              <a:rPr lang="en-US" dirty="0" smtClean="0"/>
              <a:t/>
            </a:r>
            <a:br>
              <a:rPr lang="en-US" dirty="0" smtClean="0"/>
            </a:br>
            <a:r>
              <a:rPr lang="en-US" dirty="0" smtClean="0"/>
              <a:t>• </a:t>
            </a:r>
            <a:r>
              <a:rPr lang="en-US" dirty="0" smtClean="0">
                <a:hlinkClick r:id="rId6"/>
              </a:rPr>
              <a:t>Google Public Data Explorer</a:t>
            </a:r>
            <a:r>
              <a:rPr lang="en-US" dirty="0" smtClean="0"/>
              <a:t/>
            </a:r>
            <a:br>
              <a:rPr lang="en-US" dirty="0" smtClean="0"/>
            </a:br>
            <a:r>
              <a:rPr lang="en-US" dirty="0" smtClean="0"/>
              <a:t>• </a:t>
            </a:r>
            <a:r>
              <a:rPr lang="en-US" dirty="0" smtClean="0">
                <a:hlinkClick r:id="rId7"/>
              </a:rPr>
              <a:t>Gapminder</a:t>
            </a:r>
            <a:r>
              <a:rPr lang="en-US" dirty="0" smtClean="0"/>
              <a:t/>
            </a:r>
            <a:br>
              <a:rPr lang="en-US" dirty="0" smtClean="0"/>
            </a:br>
            <a:r>
              <a:rPr lang="en-US" dirty="0" smtClean="0"/>
              <a:t>• </a:t>
            </a:r>
            <a:r>
              <a:rPr lang="en-US" dirty="0" smtClean="0">
                <a:hlinkClick r:id="rId8"/>
              </a:rPr>
              <a:t>Wordle</a:t>
            </a:r>
            <a:r>
              <a:rPr lang="en-US" dirty="0" smtClean="0"/>
              <a:t/>
            </a:r>
            <a:br>
              <a:rPr lang="en-US" dirty="0" smtClean="0"/>
            </a:br>
            <a:r>
              <a:rPr lang="en-US" dirty="0" smtClean="0"/>
              <a:t>• </a:t>
            </a:r>
            <a:r>
              <a:rPr lang="en-US" dirty="0" smtClean="0">
                <a:hlinkClick r:id="rId9"/>
              </a:rPr>
              <a:t>WorldMapper</a:t>
            </a:r>
            <a:r>
              <a:rPr lang="en-US" dirty="0" smtClean="0"/>
              <a:t/>
            </a:r>
            <a:br>
              <a:rPr lang="en-US" dirty="0" smtClean="0"/>
            </a:br>
            <a:r>
              <a:rPr lang="en-US" dirty="0" smtClean="0"/>
              <a:t>• </a:t>
            </a:r>
            <a:r>
              <a:rPr lang="en-US" dirty="0" smtClean="0">
                <a:hlinkClick r:id="rId10"/>
              </a:rPr>
              <a:t>GunnMap</a:t>
            </a:r>
            <a:r>
              <a:rPr lang="en-US" dirty="0" smtClean="0"/>
              <a:t/>
            </a:r>
            <a:br>
              <a:rPr lang="en-US" dirty="0" smtClean="0"/>
            </a:br>
            <a:r>
              <a:rPr lang="en-US" dirty="0" smtClean="0"/>
              <a:t>• </a:t>
            </a:r>
            <a:r>
              <a:rPr lang="en-US" dirty="0" smtClean="0">
                <a:hlinkClick r:id="rId11"/>
              </a:rPr>
              <a:t>StatPlanet Map Maker</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a:t>
            </a:r>
            <a:r>
              <a:rPr lang="en-US" dirty="0" err="1" smtClean="0"/>
              <a:t>infographics</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r>
              <a:rPr lang="en-US" dirty="0" smtClean="0"/>
              <a:t>It's </a:t>
            </a:r>
            <a:r>
              <a:rPr lang="en-US" dirty="0"/>
              <a:t>a visual explanation that helps you more easily understand, find or do </a:t>
            </a:r>
            <a:r>
              <a:rPr lang="en-US" dirty="0" smtClean="0"/>
              <a:t>something.</a:t>
            </a:r>
            <a:endParaRPr lang="en-US" dirty="0"/>
          </a:p>
          <a:p>
            <a:r>
              <a:rPr lang="en-US" dirty="0" smtClean="0"/>
              <a:t>It's </a:t>
            </a:r>
            <a:r>
              <a:rPr lang="en-US" dirty="0"/>
              <a:t>visual, and when necessary, integrates words and pictures in a fluid, dynamic </a:t>
            </a:r>
            <a:r>
              <a:rPr lang="en-US" dirty="0" smtClean="0"/>
              <a:t>way.</a:t>
            </a:r>
            <a:endParaRPr lang="en-US" dirty="0"/>
          </a:p>
          <a:p>
            <a:r>
              <a:rPr lang="en-US" dirty="0" smtClean="0"/>
              <a:t>It </a:t>
            </a:r>
            <a:r>
              <a:rPr lang="en-US" dirty="0"/>
              <a:t>stands alone and is completely self-</a:t>
            </a:r>
            <a:r>
              <a:rPr lang="en-US" dirty="0" smtClean="0"/>
              <a:t>explanatory.</a:t>
            </a:r>
            <a:endParaRPr lang="en-US" dirty="0"/>
          </a:p>
          <a:p>
            <a:r>
              <a:rPr lang="en-US" dirty="0" smtClean="0"/>
              <a:t>It </a:t>
            </a:r>
            <a:r>
              <a:rPr lang="en-US" dirty="0"/>
              <a:t>reveals information that was formerly hidden or </a:t>
            </a:r>
            <a:r>
              <a:rPr lang="en-US" dirty="0" smtClean="0"/>
              <a:t>submerged.</a:t>
            </a:r>
            <a:endParaRPr lang="en-US" dirty="0"/>
          </a:p>
          <a:p>
            <a:r>
              <a:rPr lang="en-US" dirty="0" smtClean="0"/>
              <a:t>It </a:t>
            </a:r>
            <a:r>
              <a:rPr lang="en-US" dirty="0"/>
              <a:t>makes possible faster, more consistent </a:t>
            </a:r>
            <a:r>
              <a:rPr lang="en-US" dirty="0" smtClean="0"/>
              <a:t>understanding.</a:t>
            </a:r>
            <a:endParaRPr lang="en-US" dirty="0"/>
          </a:p>
          <a:p>
            <a:r>
              <a:rPr lang="en-US" dirty="0" smtClean="0"/>
              <a:t>It's </a:t>
            </a:r>
            <a:r>
              <a:rPr lang="en-US" dirty="0"/>
              <a:t>universally understandable.</a:t>
            </a:r>
            <a:r>
              <a:rPr lang="en-US" dirty="0" smtClean="0"/>
              <a:t>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2669"/>
            <a:ext cx="3790624" cy="769938"/>
          </a:xfrm>
        </p:spPr>
        <p:txBody>
          <a:bodyPr>
            <a:normAutofit fontScale="90000"/>
          </a:bodyPr>
          <a:lstStyle/>
          <a:p>
            <a:pPr algn="l"/>
            <a:r>
              <a:rPr lang="en-US" dirty="0" smtClean="0"/>
              <a:t>Tip 1</a:t>
            </a:r>
            <a:endParaRPr lang="en-US" dirty="0"/>
          </a:p>
        </p:txBody>
      </p:sp>
      <p:sp>
        <p:nvSpPr>
          <p:cNvPr id="3" name="Content Placeholder 2"/>
          <p:cNvSpPr>
            <a:spLocks noGrp="1"/>
          </p:cNvSpPr>
          <p:nvPr>
            <p:ph idx="1"/>
          </p:nvPr>
        </p:nvSpPr>
        <p:spPr>
          <a:xfrm>
            <a:off x="457200" y="1968500"/>
            <a:ext cx="3790624" cy="4623955"/>
          </a:xfrm>
        </p:spPr>
        <p:txBody>
          <a:bodyPr>
            <a:normAutofit/>
          </a:bodyPr>
          <a:lstStyle/>
          <a:p>
            <a:r>
              <a:rPr lang="en-US" b="1" dirty="0" smtClean="0"/>
              <a:t>Be Concise:</a:t>
            </a:r>
            <a:r>
              <a:rPr lang="en-US" dirty="0" smtClean="0"/>
              <a:t> Design your </a:t>
            </a:r>
            <a:r>
              <a:rPr lang="en-US" dirty="0" err="1" smtClean="0"/>
              <a:t>infographic</a:t>
            </a:r>
            <a:r>
              <a:rPr lang="en-US" dirty="0" smtClean="0"/>
              <a:t> to convey one idea </a:t>
            </a:r>
            <a:br>
              <a:rPr lang="en-US" dirty="0" smtClean="0"/>
            </a:br>
            <a:r>
              <a:rPr lang="en-US" dirty="0" smtClean="0"/>
              <a:t>really well. </a:t>
            </a:r>
            <a:endParaRPr lang="en-US" dirty="0"/>
          </a:p>
        </p:txBody>
      </p:sp>
      <p:pic>
        <p:nvPicPr>
          <p:cNvPr id="4" name="Picture 3" descr="caffeine-poster-small.jpg"/>
          <p:cNvPicPr>
            <a:picLocks noChangeAspect="1"/>
          </p:cNvPicPr>
          <p:nvPr/>
        </p:nvPicPr>
        <p:blipFill>
          <a:blip r:embed="rId3"/>
          <a:stretch>
            <a:fillRect/>
          </a:stretch>
        </p:blipFill>
        <p:spPr>
          <a:xfrm>
            <a:off x="4851400" y="1152094"/>
            <a:ext cx="3884071" cy="544036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6319"/>
            <a:ext cx="3790624" cy="782638"/>
          </a:xfrm>
        </p:spPr>
        <p:txBody>
          <a:bodyPr>
            <a:normAutofit fontScale="90000"/>
          </a:bodyPr>
          <a:lstStyle/>
          <a:p>
            <a:pPr algn="l"/>
            <a:r>
              <a:rPr lang="en-US" dirty="0" smtClean="0"/>
              <a:t>Tip 2</a:t>
            </a:r>
            <a:endParaRPr lang="en-US" dirty="0"/>
          </a:p>
        </p:txBody>
      </p:sp>
      <p:sp>
        <p:nvSpPr>
          <p:cNvPr id="3" name="Content Placeholder 2"/>
          <p:cNvSpPr>
            <a:spLocks noGrp="1"/>
          </p:cNvSpPr>
          <p:nvPr>
            <p:ph idx="1"/>
          </p:nvPr>
        </p:nvSpPr>
        <p:spPr>
          <a:xfrm>
            <a:off x="457200" y="2324100"/>
            <a:ext cx="2787073" cy="4268355"/>
          </a:xfrm>
        </p:spPr>
        <p:txBody>
          <a:bodyPr>
            <a:normAutofit/>
          </a:bodyPr>
          <a:lstStyle/>
          <a:p>
            <a:r>
              <a:rPr lang="en-US" b="1" dirty="0" smtClean="0"/>
              <a:t>Be Visual:</a:t>
            </a:r>
            <a:r>
              <a:rPr lang="en-US" dirty="0" smtClean="0"/>
              <a:t> Design your </a:t>
            </a:r>
            <a:r>
              <a:rPr lang="en-US" dirty="0" err="1" smtClean="0"/>
              <a:t>infographic</a:t>
            </a:r>
            <a:r>
              <a:rPr lang="en-US" dirty="0" smtClean="0"/>
              <a:t> with your final for viewing size in mind. </a:t>
            </a:r>
            <a:endParaRPr lang="en-US" dirty="0"/>
          </a:p>
        </p:txBody>
      </p:sp>
      <p:pic>
        <p:nvPicPr>
          <p:cNvPr id="5" name="Picture 4"/>
          <p:cNvPicPr>
            <a:picLocks noChangeAspect="1"/>
          </p:cNvPicPr>
          <p:nvPr/>
        </p:nvPicPr>
        <p:blipFill>
          <a:blip r:embed="rId3"/>
          <a:stretch>
            <a:fillRect/>
          </a:stretch>
        </p:blipFill>
        <p:spPr>
          <a:xfrm>
            <a:off x="3087763" y="1417638"/>
            <a:ext cx="5894599" cy="458599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3790624" cy="1143000"/>
          </a:xfrm>
        </p:spPr>
        <p:txBody>
          <a:bodyPr>
            <a:normAutofit/>
          </a:bodyPr>
          <a:lstStyle/>
          <a:p>
            <a:pPr algn="l"/>
            <a:r>
              <a:rPr lang="en-US" dirty="0" smtClean="0"/>
              <a:t>Tip 3</a:t>
            </a:r>
            <a:endParaRPr lang="en-US" dirty="0"/>
          </a:p>
        </p:txBody>
      </p:sp>
      <p:sp>
        <p:nvSpPr>
          <p:cNvPr id="3" name="Content Placeholder 2"/>
          <p:cNvSpPr>
            <a:spLocks noGrp="1"/>
          </p:cNvSpPr>
          <p:nvPr>
            <p:ph idx="1"/>
          </p:nvPr>
        </p:nvSpPr>
        <p:spPr>
          <a:xfrm>
            <a:off x="457200" y="1917700"/>
            <a:ext cx="2382982" cy="4674755"/>
          </a:xfrm>
        </p:spPr>
        <p:txBody>
          <a:bodyPr>
            <a:normAutofit fontScale="92500" lnSpcReduction="10000"/>
          </a:bodyPr>
          <a:lstStyle/>
          <a:p>
            <a:r>
              <a:rPr lang="en-US" b="1" dirty="0" smtClean="0"/>
              <a:t>Be Smarter:</a:t>
            </a:r>
            <a:r>
              <a:rPr lang="en-US" dirty="0" smtClean="0"/>
              <a:t> Build your data and explanation right into the </a:t>
            </a:r>
            <a:r>
              <a:rPr lang="en-US" dirty="0" err="1" smtClean="0"/>
              <a:t>infographic</a:t>
            </a:r>
            <a:r>
              <a:rPr lang="en-US" dirty="0" smtClean="0"/>
              <a:t>, and don’t make your readers have to work hard to understand what they’re seeing. </a:t>
            </a:r>
            <a:endParaRPr lang="en-US" dirty="0"/>
          </a:p>
        </p:txBody>
      </p:sp>
      <p:pic>
        <p:nvPicPr>
          <p:cNvPr id="6" name="Picture 5"/>
          <p:cNvPicPr>
            <a:picLocks noChangeAspect="1"/>
          </p:cNvPicPr>
          <p:nvPr/>
        </p:nvPicPr>
        <p:blipFill>
          <a:blip r:embed="rId3"/>
          <a:stretch>
            <a:fillRect/>
          </a:stretch>
        </p:blipFill>
        <p:spPr>
          <a:xfrm>
            <a:off x="2840182" y="1600200"/>
            <a:ext cx="5726545" cy="436354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790624" cy="1143000"/>
          </a:xfrm>
        </p:spPr>
        <p:txBody>
          <a:bodyPr>
            <a:normAutofit/>
          </a:bodyPr>
          <a:lstStyle/>
          <a:p>
            <a:pPr algn="l"/>
            <a:r>
              <a:rPr lang="en-US" dirty="0" smtClean="0"/>
              <a:t>Tip 4</a:t>
            </a:r>
            <a:endParaRPr lang="en-US" dirty="0"/>
          </a:p>
        </p:txBody>
      </p:sp>
      <p:sp>
        <p:nvSpPr>
          <p:cNvPr id="3" name="Content Placeholder 2"/>
          <p:cNvSpPr>
            <a:spLocks noGrp="1"/>
          </p:cNvSpPr>
          <p:nvPr>
            <p:ph idx="1"/>
          </p:nvPr>
        </p:nvSpPr>
        <p:spPr>
          <a:xfrm>
            <a:off x="457199" y="2235200"/>
            <a:ext cx="2671619" cy="4357255"/>
          </a:xfrm>
        </p:spPr>
        <p:txBody>
          <a:bodyPr>
            <a:normAutofit/>
          </a:bodyPr>
          <a:lstStyle/>
          <a:p>
            <a:r>
              <a:rPr lang="en-US" b="1" dirty="0" smtClean="0"/>
              <a:t>Be Transparent:</a:t>
            </a:r>
            <a:r>
              <a:rPr lang="en-US" dirty="0" smtClean="0"/>
              <a:t> </a:t>
            </a:r>
            <a:r>
              <a:rPr lang="en-US" dirty="0" err="1" smtClean="0"/>
              <a:t>Infographics</a:t>
            </a:r>
            <a:r>
              <a:rPr lang="en-US" dirty="0" smtClean="0"/>
              <a:t> can be used to lead readers to the wrong conclusions. </a:t>
            </a:r>
            <a:endParaRPr lang="en-US" dirty="0"/>
          </a:p>
        </p:txBody>
      </p:sp>
      <p:pic>
        <p:nvPicPr>
          <p:cNvPr id="5" name="Picture 4"/>
          <p:cNvPicPr>
            <a:picLocks noChangeAspect="1"/>
          </p:cNvPicPr>
          <p:nvPr/>
        </p:nvPicPr>
        <p:blipFill>
          <a:blip r:embed="rId3"/>
          <a:stretch>
            <a:fillRect/>
          </a:stretch>
        </p:blipFill>
        <p:spPr>
          <a:xfrm>
            <a:off x="3366518" y="1417638"/>
            <a:ext cx="5294881" cy="416155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3790624" cy="1143000"/>
          </a:xfrm>
        </p:spPr>
        <p:txBody>
          <a:bodyPr>
            <a:normAutofit/>
          </a:bodyPr>
          <a:lstStyle/>
          <a:p>
            <a:pPr algn="l"/>
            <a:r>
              <a:rPr lang="en-US" dirty="0" smtClean="0"/>
              <a:t>Tip 5</a:t>
            </a:r>
            <a:endParaRPr lang="en-US" dirty="0"/>
          </a:p>
        </p:txBody>
      </p:sp>
      <p:sp>
        <p:nvSpPr>
          <p:cNvPr id="3" name="Content Placeholder 2"/>
          <p:cNvSpPr>
            <a:spLocks noGrp="1"/>
          </p:cNvSpPr>
          <p:nvPr>
            <p:ph idx="1"/>
          </p:nvPr>
        </p:nvSpPr>
        <p:spPr>
          <a:xfrm>
            <a:off x="457199" y="2387600"/>
            <a:ext cx="2671619" cy="4204855"/>
          </a:xfrm>
        </p:spPr>
        <p:txBody>
          <a:bodyPr>
            <a:normAutofit/>
          </a:bodyPr>
          <a:lstStyle/>
          <a:p>
            <a:r>
              <a:rPr lang="en-US" b="1" dirty="0" smtClean="0"/>
              <a:t>Be Different:</a:t>
            </a:r>
            <a:r>
              <a:rPr lang="en-US" dirty="0" smtClean="0"/>
              <a:t> If you can avoid it, don’t use a bar chart, a line chart or a pie chart. </a:t>
            </a:r>
            <a:endParaRPr lang="en-US" dirty="0"/>
          </a:p>
        </p:txBody>
      </p:sp>
      <p:pic>
        <p:nvPicPr>
          <p:cNvPr id="6" name="Picture 5"/>
          <p:cNvPicPr>
            <a:picLocks noChangeAspect="1"/>
          </p:cNvPicPr>
          <p:nvPr/>
        </p:nvPicPr>
        <p:blipFill>
          <a:blip r:embed="rId3"/>
          <a:stretch>
            <a:fillRect/>
          </a:stretch>
        </p:blipFill>
        <p:spPr>
          <a:xfrm>
            <a:off x="3128818" y="1600200"/>
            <a:ext cx="5555410" cy="401435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3790624" cy="1143000"/>
          </a:xfrm>
        </p:spPr>
        <p:txBody>
          <a:bodyPr>
            <a:normAutofit/>
          </a:bodyPr>
          <a:lstStyle/>
          <a:p>
            <a:pPr algn="l"/>
            <a:r>
              <a:rPr lang="en-US" dirty="0" smtClean="0"/>
              <a:t>Tip 6</a:t>
            </a:r>
            <a:endParaRPr lang="en-US" dirty="0"/>
          </a:p>
        </p:txBody>
      </p:sp>
      <p:sp>
        <p:nvSpPr>
          <p:cNvPr id="3" name="Content Placeholder 2"/>
          <p:cNvSpPr>
            <a:spLocks noGrp="1"/>
          </p:cNvSpPr>
          <p:nvPr>
            <p:ph idx="1"/>
          </p:nvPr>
        </p:nvSpPr>
        <p:spPr>
          <a:xfrm>
            <a:off x="457199" y="2273300"/>
            <a:ext cx="2671619" cy="4319155"/>
          </a:xfrm>
        </p:spPr>
        <p:txBody>
          <a:bodyPr>
            <a:normAutofit/>
          </a:bodyPr>
          <a:lstStyle/>
          <a:p>
            <a:r>
              <a:rPr lang="en-US" b="1" dirty="0" smtClean="0"/>
              <a:t>Be Accurate:</a:t>
            </a:r>
            <a:r>
              <a:rPr lang="en-US" dirty="0" smtClean="0"/>
              <a:t> Remember your geometry and visualize differences using area. </a:t>
            </a:r>
            <a:endParaRPr lang="en-US" dirty="0"/>
          </a:p>
        </p:txBody>
      </p:sp>
      <p:pic>
        <p:nvPicPr>
          <p:cNvPr id="5" name="Picture 4"/>
          <p:cNvPicPr>
            <a:picLocks noChangeAspect="1"/>
          </p:cNvPicPr>
          <p:nvPr/>
        </p:nvPicPr>
        <p:blipFill>
          <a:blip r:embed="rId3"/>
          <a:stretch>
            <a:fillRect/>
          </a:stretch>
        </p:blipFill>
        <p:spPr>
          <a:xfrm>
            <a:off x="4247823" y="1276372"/>
            <a:ext cx="4399721" cy="509267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41795"/>
            <a:ext cx="3790624" cy="1143000"/>
          </a:xfrm>
        </p:spPr>
        <p:txBody>
          <a:bodyPr>
            <a:normAutofit/>
          </a:bodyPr>
          <a:lstStyle/>
          <a:p>
            <a:pPr algn="l"/>
            <a:r>
              <a:rPr lang="en-US" dirty="0" smtClean="0"/>
              <a:t>Tip 7</a:t>
            </a:r>
            <a:endParaRPr lang="en-US" dirty="0"/>
          </a:p>
        </p:txBody>
      </p:sp>
      <p:sp>
        <p:nvSpPr>
          <p:cNvPr id="3" name="Content Placeholder 2"/>
          <p:cNvSpPr>
            <a:spLocks noGrp="1"/>
          </p:cNvSpPr>
          <p:nvPr>
            <p:ph idx="1"/>
          </p:nvPr>
        </p:nvSpPr>
        <p:spPr>
          <a:xfrm>
            <a:off x="457199" y="2159000"/>
            <a:ext cx="2671619" cy="4433455"/>
          </a:xfrm>
        </p:spPr>
        <p:txBody>
          <a:bodyPr>
            <a:normAutofit/>
          </a:bodyPr>
          <a:lstStyle/>
          <a:p>
            <a:r>
              <a:rPr lang="en-US" b="1" dirty="0" smtClean="0"/>
              <a:t>Be Attractive:</a:t>
            </a:r>
            <a:r>
              <a:rPr lang="en-US" dirty="0" smtClean="0"/>
              <a:t> Include visuals: Illustrations and photos included in the </a:t>
            </a:r>
            <a:r>
              <a:rPr lang="en-US" dirty="0" err="1" smtClean="0"/>
              <a:t>infographic</a:t>
            </a:r>
            <a:r>
              <a:rPr lang="en-US" dirty="0" smtClean="0"/>
              <a:t> make a big difference. </a:t>
            </a:r>
            <a:endParaRPr lang="en-US" dirty="0"/>
          </a:p>
        </p:txBody>
      </p:sp>
      <p:pic>
        <p:nvPicPr>
          <p:cNvPr id="6" name="Picture 5"/>
          <p:cNvPicPr>
            <a:picLocks noChangeAspect="1"/>
          </p:cNvPicPr>
          <p:nvPr/>
        </p:nvPicPr>
        <p:blipFill>
          <a:blip r:embed="rId3"/>
          <a:stretch>
            <a:fillRect/>
          </a:stretch>
        </p:blipFill>
        <p:spPr>
          <a:xfrm>
            <a:off x="3427350" y="1884795"/>
            <a:ext cx="5153231" cy="3088409"/>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ＭＳ Ｐ明朝"/>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Flow.thmx</Template>
  <TotalTime>18</TotalTime>
  <Words>1159</Words>
  <Application>Microsoft Macintosh PowerPoint</Application>
  <PresentationFormat>On-screen Show (4:3)</PresentationFormat>
  <Paragraphs>54</Paragraphs>
  <Slides>13</Slides>
  <Notes>11</Notes>
  <HiddenSlides>0</HiddenSlides>
  <MMClips>0</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Flow</vt:lpstr>
      <vt:lpstr>Infographics</vt:lpstr>
      <vt:lpstr>What are infographics?</vt:lpstr>
      <vt:lpstr>Tip 1</vt:lpstr>
      <vt:lpstr>Tip 2</vt:lpstr>
      <vt:lpstr>Tip 3</vt:lpstr>
      <vt:lpstr>Tip 4</vt:lpstr>
      <vt:lpstr>Tip 5</vt:lpstr>
      <vt:lpstr>Tip 6</vt:lpstr>
      <vt:lpstr>Tip 7</vt:lpstr>
      <vt:lpstr>Tip 8</vt:lpstr>
      <vt:lpstr>Tip 8</vt:lpstr>
      <vt:lpstr>Tip 8</vt:lpstr>
      <vt:lpstr>Where to go to get started: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Infographics</dc:title>
  <dc:creator>Sarah Beth Hopton</dc:creator>
  <cp:lastModifiedBy>Sarah Beth Hopton</cp:lastModifiedBy>
  <cp:revision>1</cp:revision>
  <dcterms:created xsi:type="dcterms:W3CDTF">2013-02-11T15:12:51Z</dcterms:created>
  <dcterms:modified xsi:type="dcterms:W3CDTF">2013-02-11T15:31:05Z</dcterms:modified>
</cp:coreProperties>
</file>