
<file path=[Content_Types].xml><?xml version="1.0" encoding="utf-8"?>
<Types xmlns="http://schemas.openxmlformats.org/package/2006/content-types">
  <Override PartName="/ppt/notesSlides/notesSlide4.xml" ContentType="application/vnd.openxmlformats-officedocument.presentationml.notesSlide+xml"/>
  <Override PartName="/ppt/slideLayouts/slideLayout15.xml" ContentType="application/vnd.openxmlformats-officedocument.presentationml.slideLayout+xml"/>
  <Override PartName="/ppt/slides/slide9.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slideLayouts/slideLayout16.xml" ContentType="application/vnd.openxmlformats-officedocument.presentationml.slideLayout+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Layouts/slideLayout17.xml" ContentType="application/vnd.openxmlformats-officedocument.presentationml.slideLayout+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notesSlides/notesSlide7.xml" ContentType="application/vnd.openxmlformats-officedocument.presentationml.notesSlide+xml"/>
  <Override PartName="/ppt/notesSlides/notesSlide3.xml" ContentType="application/vnd.openxmlformats-officedocument.presentationml.notes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Layouts/slideLayout19.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14"/>
  </p:notesMasterIdLst>
  <p:sldIdLst>
    <p:sldId id="256" r:id="rId2"/>
    <p:sldId id="257" r:id="rId3"/>
    <p:sldId id="258" r:id="rId4"/>
    <p:sldId id="260" r:id="rId5"/>
    <p:sldId id="259" r:id="rId6"/>
    <p:sldId id="261"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407" autoAdjust="0"/>
    <p:restoredTop sz="94718" autoAdjust="0"/>
  </p:normalViewPr>
  <p:slideViewPr>
    <p:cSldViewPr snapToGrid="0" snapToObjects="1">
      <p:cViewPr>
        <p:scale>
          <a:sx n="66" d="100"/>
          <a:sy n="66" d="100"/>
        </p:scale>
        <p:origin x="-1472" y="-784"/>
      </p:cViewPr>
      <p:guideLst>
        <p:guide orient="horz" pos="2160"/>
        <p:guide pos="2880"/>
      </p:guideLst>
    </p:cSldViewPr>
  </p:slideViewPr>
  <p:outlineViewPr>
    <p:cViewPr>
      <p:scale>
        <a:sx n="33" d="100"/>
        <a:sy n="33" d="100"/>
      </p:scale>
      <p:origin x="0" y="84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B26522-6CA4-B943-A8F0-B1C62EFC7880}" type="datetimeFigureOut">
              <a:rPr lang="en-US" smtClean="0"/>
              <a:pPr/>
              <a:t>9/11/13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EFFAF4-5D8F-8046-9E8C-312FC63C9CD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15792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readings as we go through</a:t>
            </a:r>
            <a:endParaRPr lang="en-US" dirty="0"/>
          </a:p>
        </p:txBody>
      </p:sp>
      <p:sp>
        <p:nvSpPr>
          <p:cNvPr id="4" name="Slide Number Placeholder 3"/>
          <p:cNvSpPr>
            <a:spLocks noGrp="1"/>
          </p:cNvSpPr>
          <p:nvPr>
            <p:ph type="sldNum" sz="quarter" idx="10"/>
          </p:nvPr>
        </p:nvSpPr>
        <p:spPr/>
        <p:txBody>
          <a:bodyPr/>
          <a:lstStyle/>
          <a:p>
            <a:fld id="{E6EFFAF4-5D8F-8046-9E8C-312FC63C9CD0}"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40466582"/>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Potential</a:t>
            </a:r>
            <a:r>
              <a:rPr lang="en-US" baseline="0" dirty="0" smtClean="0"/>
              <a:t> employers or affiliations and organizations you seek to join (read: INTERNSHIPS)</a:t>
            </a:r>
            <a:endParaRPr lang="en-US" dirty="0"/>
          </a:p>
        </p:txBody>
      </p:sp>
      <p:sp>
        <p:nvSpPr>
          <p:cNvPr id="4" name="Slide Number Placeholder 3"/>
          <p:cNvSpPr>
            <a:spLocks noGrp="1"/>
          </p:cNvSpPr>
          <p:nvPr>
            <p:ph type="sldNum" sz="quarter" idx="10"/>
          </p:nvPr>
        </p:nvSpPr>
        <p:spPr/>
        <p:txBody>
          <a:bodyPr/>
          <a:lstStyle/>
          <a:p>
            <a:fld id="{E6EFFAF4-5D8F-8046-9E8C-312FC63C9CD0}"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5088624"/>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horror stories from All Seasons Communication—getting applications that</a:t>
            </a:r>
            <a:r>
              <a:rPr lang="en-US" baseline="0" dirty="0" smtClean="0"/>
              <a:t> have cover letters for some other company</a:t>
            </a:r>
            <a:endParaRPr lang="en-US" dirty="0"/>
          </a:p>
        </p:txBody>
      </p:sp>
      <p:sp>
        <p:nvSpPr>
          <p:cNvPr id="4" name="Slide Number Placeholder 3"/>
          <p:cNvSpPr>
            <a:spLocks noGrp="1"/>
          </p:cNvSpPr>
          <p:nvPr>
            <p:ph type="sldNum" sz="quarter" idx="10"/>
          </p:nvPr>
        </p:nvSpPr>
        <p:spPr/>
        <p:txBody>
          <a:bodyPr/>
          <a:lstStyle/>
          <a:p>
            <a:fld id="{E6EFFAF4-5D8F-8046-9E8C-312FC63C9CD0}"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02263186"/>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Larger companies often have standard procedures for dealing with solicited and unsolicited resumes and cover letters. Sending your employment documents to a specific person increases the chances that they will be seriously reviewed by the company.</a:t>
            </a:r>
          </a:p>
          <a:p>
            <a:r>
              <a:rPr lang="en-US" dirty="0" smtClean="0"/>
              <a:t>When a job advertisement does not provide you with the name of the hiring authority, call the company to ask for more information. Even if your contact cannot tell you the name of the hiring authority, you can use this time to find out more about the company.</a:t>
            </a:r>
          </a:p>
          <a:p>
            <a:endParaRPr lang="en-US" dirty="0"/>
          </a:p>
        </p:txBody>
      </p:sp>
      <p:sp>
        <p:nvSpPr>
          <p:cNvPr id="4" name="Slide Number Placeholder 3"/>
          <p:cNvSpPr>
            <a:spLocks noGrp="1"/>
          </p:cNvSpPr>
          <p:nvPr>
            <p:ph type="sldNum" sz="quarter" idx="10"/>
          </p:nvPr>
        </p:nvSpPr>
        <p:spPr/>
        <p:txBody>
          <a:bodyPr/>
          <a:lstStyle/>
          <a:p>
            <a:fld id="{E6EFFAF4-5D8F-8046-9E8C-312FC63C9CD0}"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6302664"/>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people hear of job openings from contacts associated with the company. If you wish to include a person's name in your cover letter, make certain that your reader has a positive relationship with the person.</a:t>
            </a:r>
          </a:p>
          <a:p>
            <a:r>
              <a:rPr lang="en-US" dirty="0" smtClean="0"/>
              <a:t>In some instances, you may have previously met the reader of your cover letter. In these instances it is acceptable to use your introduction to remind your reader of who you are and briefly discuss a specific topic of your previous conversation(s).</a:t>
            </a:r>
          </a:p>
          <a:p>
            <a:r>
              <a:rPr lang="en-US" dirty="0" smtClean="0"/>
              <a:t>Most important is to briefly overview why your values and goals align with the organization's and how you will help them. You should also touch on how you match the position requirements. By reviewing how you align with the organization and how your skills match what they're looking for, you can forecast the contents of your cover letter before you move into your argument.</a:t>
            </a:r>
          </a:p>
          <a:p>
            <a:endParaRPr lang="en-US" dirty="0"/>
          </a:p>
        </p:txBody>
      </p:sp>
      <p:sp>
        <p:nvSpPr>
          <p:cNvPr id="4" name="Slide Number Placeholder 3"/>
          <p:cNvSpPr>
            <a:spLocks noGrp="1"/>
          </p:cNvSpPr>
          <p:nvPr>
            <p:ph type="sldNum" sz="quarter" idx="10"/>
          </p:nvPr>
        </p:nvSpPr>
        <p:spPr/>
        <p:txBody>
          <a:bodyPr/>
          <a:lstStyle/>
          <a:p>
            <a:fld id="{E6EFFAF4-5D8F-8046-9E8C-312FC63C9CD0}"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90760148"/>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want your argument to be as powerful as possible, but it shouldn't cloud your main points by including excessive or irrelevant details about your past. In addition, use your resume (and refer to it) as the source of "data" you will use and expand on in your cover letter.</a:t>
            </a:r>
          </a:p>
          <a:p>
            <a:endParaRPr lang="en-US" dirty="0"/>
          </a:p>
        </p:txBody>
      </p:sp>
      <p:sp>
        <p:nvSpPr>
          <p:cNvPr id="4" name="Slide Number Placeholder 3"/>
          <p:cNvSpPr>
            <a:spLocks noGrp="1"/>
          </p:cNvSpPr>
          <p:nvPr>
            <p:ph type="sldNum" sz="quarter" idx="10"/>
          </p:nvPr>
        </p:nvSpPr>
        <p:spPr/>
        <p:txBody>
          <a:bodyPr/>
          <a:lstStyle/>
          <a:p>
            <a:fld id="{E6EFFAF4-5D8F-8046-9E8C-312FC63C9CD0}"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91222718"/>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this closing may seem bold, potential employers will read your documents with more interest if they know you will be calling them in the future. Also, many employment authorities prefer candidates who are willing to take the initiative to follow-up. Additionally, by following up, you are able to inform prospective employers that you're still interested in the position and determine where the company is in the hiring process. When you tell readers you will contact them, it is imperative that you do so. It will not reflect well on you if you forget to call a potential employer when you said you would. It's best to demonstrate your punctuality and interest in the company by calling when you say you will.</a:t>
            </a:r>
            <a:endParaRPr lang="en-US" dirty="0"/>
          </a:p>
        </p:txBody>
      </p:sp>
      <p:sp>
        <p:nvSpPr>
          <p:cNvPr id="4" name="Slide Number Placeholder 3"/>
          <p:cNvSpPr>
            <a:spLocks noGrp="1"/>
          </p:cNvSpPr>
          <p:nvPr>
            <p:ph type="sldNum" sz="quarter" idx="10"/>
          </p:nvPr>
        </p:nvSpPr>
        <p:spPr/>
        <p:txBody>
          <a:bodyPr/>
          <a:lstStyle/>
          <a:p>
            <a:fld id="{E6EFFAF4-5D8F-8046-9E8C-312FC63C9CD0}"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6335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pPr/>
              <a:t>9/11/13</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pPr/>
              <a:t>9/11/13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pPr/>
              <a:t>9/11/13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pPr/>
              <a:t>9/11/13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pPr/>
              <a:t>9/11/13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9/11/13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9/11/13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9/11/13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9/11/13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9/11/13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pPr/>
              <a:t>9/11/13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pPr/>
              <a:t>9/11/13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pPr/>
              <a:t>9/11/13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pPr/>
              <a:t>9/11/13</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pPr/>
              <a:t>9/11/13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pPr/>
              <a:t>9/11/13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9/11/13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pPr/>
              <a:t>9/11/13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pPr/>
              <a:t>9/11/13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pPr/>
              <a:t>9/11/13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pPr/>
              <a:t>9/11/13</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 r:id="rId14"/>
    <p:sldLayoutId r:id="rId15"/>
    <p:sldLayoutId r:id="rId16"/>
    <p:sldLayoutId r:id="rId17"/>
    <p:sldLayoutId r:id="rId18"/>
    <p:sldLayoutId r:id="rId19"/>
    <p:sldLayoutId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hyperlink" Target="http://www.27bslash6.com/penguin.html" TargetMode="External"/><Relationship Id="rId3"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Cover Letters</a:t>
            </a:r>
            <a:endParaRPr lang="en-US" dirty="0"/>
          </a:p>
        </p:txBody>
      </p:sp>
      <p:sp>
        <p:nvSpPr>
          <p:cNvPr id="3" name="Subtitle 2"/>
          <p:cNvSpPr>
            <a:spLocks noGrp="1"/>
          </p:cNvSpPr>
          <p:nvPr>
            <p:ph type="subTitle" idx="1"/>
          </p:nvPr>
        </p:nvSpPr>
        <p:spPr/>
        <p:txBody>
          <a:bodyPr/>
          <a:lstStyle/>
          <a:p>
            <a:r>
              <a:rPr lang="en-US" dirty="0" smtClean="0"/>
              <a:t>A guide to crafting cover letters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99412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5" name="Content Placeholder 4"/>
          <p:cNvSpPr>
            <a:spLocks noGrp="1"/>
          </p:cNvSpPr>
          <p:nvPr>
            <p:ph idx="1"/>
          </p:nvPr>
        </p:nvSpPr>
        <p:spPr/>
        <p:txBody>
          <a:bodyPr/>
          <a:lstStyle/>
          <a:p>
            <a:r>
              <a:rPr lang="en-US" dirty="0" smtClean="0"/>
              <a:t>Restate how your values align with the company’s</a:t>
            </a:r>
          </a:p>
          <a:p>
            <a:r>
              <a:rPr lang="en-US" dirty="0" smtClean="0"/>
              <a:t>Restate how you align with their goals and missions</a:t>
            </a:r>
          </a:p>
          <a:p>
            <a:r>
              <a:rPr lang="en-US" dirty="0" smtClean="0"/>
              <a:t>Let them know that you’ll contact them (and when)</a:t>
            </a:r>
          </a:p>
          <a:p>
            <a:r>
              <a:rPr lang="en-US" dirty="0" smtClean="0"/>
              <a:t>Leave your contact information (phone, email)</a:t>
            </a:r>
          </a:p>
          <a:p>
            <a:r>
              <a:rPr lang="en-US" dirty="0" smtClean="0"/>
              <a:t>Thank them</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70575631"/>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Cover Letter vs. Personal Statement</a:t>
            </a:r>
            <a:endParaRPr lang="en-US" sz="3600" dirty="0"/>
          </a:p>
        </p:txBody>
      </p:sp>
      <p:sp>
        <p:nvSpPr>
          <p:cNvPr id="3" name="Content Placeholder 2"/>
          <p:cNvSpPr>
            <a:spLocks noGrp="1"/>
          </p:cNvSpPr>
          <p:nvPr>
            <p:ph idx="1"/>
          </p:nvPr>
        </p:nvSpPr>
        <p:spPr>
          <a:xfrm>
            <a:off x="914400" y="1735137"/>
            <a:ext cx="7313613" cy="4634551"/>
          </a:xfrm>
        </p:spPr>
        <p:txBody>
          <a:bodyPr>
            <a:normAutofit/>
          </a:bodyPr>
          <a:lstStyle/>
          <a:p>
            <a:pPr>
              <a:buNone/>
            </a:pPr>
            <a:r>
              <a:rPr lang="en-US" i="1" dirty="0" smtClean="0"/>
              <a:t>Similar in principal, different in organization. </a:t>
            </a:r>
          </a:p>
          <a:p>
            <a:pPr>
              <a:buNone/>
            </a:pPr>
            <a:r>
              <a:rPr lang="en-US" dirty="0" smtClean="0"/>
              <a:t>If asked for a personal statement, follow similar rules about content, but consider the following organization:</a:t>
            </a:r>
          </a:p>
          <a:p>
            <a:pPr>
              <a:buAutoNum type="alphaUcPeriod"/>
            </a:pPr>
            <a:r>
              <a:rPr lang="en-US" dirty="0" smtClean="0"/>
              <a:t>Personal (anecdote about family or personal experience to show motivation and dedication)</a:t>
            </a:r>
          </a:p>
          <a:p>
            <a:pPr>
              <a:buAutoNum type="alphaUcPeriod"/>
            </a:pPr>
            <a:r>
              <a:rPr lang="en-US" dirty="0" smtClean="0"/>
              <a:t>Academic/Professional (reference and expand on specific coursework or projects that are relevant)</a:t>
            </a:r>
          </a:p>
          <a:p>
            <a:pPr>
              <a:buAutoNum type="alphaUcPeriod"/>
            </a:pPr>
            <a:r>
              <a:rPr lang="en-US" dirty="0" smtClean="0"/>
              <a:t>Service/Extracurricular (one anecdote that points to </a:t>
            </a:r>
            <a:r>
              <a:rPr lang="en-US" smtClean="0"/>
              <a:t>your character/leadership)  </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pPr algn="ctr"/>
            <a:r>
              <a:rPr lang="en-US" dirty="0" smtClean="0"/>
              <a:t>Review and revise!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77857491"/>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a:t>
            </a:r>
            <a:endParaRPr lang="en-US" dirty="0"/>
          </a:p>
        </p:txBody>
      </p:sp>
      <p:sp>
        <p:nvSpPr>
          <p:cNvPr id="3" name="Content Placeholder 2"/>
          <p:cNvSpPr>
            <a:spLocks noGrp="1"/>
          </p:cNvSpPr>
          <p:nvPr>
            <p:ph idx="1"/>
          </p:nvPr>
        </p:nvSpPr>
        <p:spPr/>
        <p:txBody>
          <a:bodyPr/>
          <a:lstStyle/>
          <a:p>
            <a:r>
              <a:rPr lang="en-US" dirty="0" smtClean="0"/>
              <a:t>Cover letters serve as an introduction of you and your resume to potential employers</a:t>
            </a:r>
          </a:p>
          <a:p>
            <a:r>
              <a:rPr lang="en-US" dirty="0" smtClean="0"/>
              <a:t>This is the first document those people will see</a:t>
            </a:r>
          </a:p>
          <a:p>
            <a:pPr lvl="1" indent="1588">
              <a:buNone/>
            </a:pPr>
            <a:r>
              <a:rPr lang="en-US" dirty="0" smtClean="0"/>
              <a:t>If there are several candidates vying for one position, you will want your cover letter (and supporting materials) to be as attractive and persuasive as possible</a:t>
            </a:r>
          </a:p>
          <a:p>
            <a:r>
              <a:rPr lang="en-US" dirty="0" smtClean="0"/>
              <a:t>This is a great opportunity to impress an employer</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95168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Attractive &amp; Persuasive?</a:t>
            </a:r>
            <a:endParaRPr lang="en-US" dirty="0"/>
          </a:p>
        </p:txBody>
      </p:sp>
      <p:sp>
        <p:nvSpPr>
          <p:cNvPr id="4" name="Text Placeholder 3"/>
          <p:cNvSpPr>
            <a:spLocks noGrp="1"/>
          </p:cNvSpPr>
          <p:nvPr>
            <p:ph type="body" sz="half" idx="2"/>
          </p:nvPr>
        </p:nvSpPr>
        <p:spPr/>
        <p:txBody>
          <a:bodyPr/>
          <a:lstStyle/>
          <a:p>
            <a:endParaRPr lang="en-US" dirty="0" smtClean="0"/>
          </a:p>
          <a:p>
            <a:r>
              <a:rPr lang="en-US" dirty="0" smtClean="0"/>
              <a:t>Time permitting:</a:t>
            </a:r>
          </a:p>
          <a:p>
            <a:r>
              <a:rPr lang="en-US" dirty="0" smtClean="0">
                <a:hlinkClick r:id="rId2"/>
              </a:rPr>
              <a:t>Trademark Infringement / Legal Letters - David Thorne</a:t>
            </a:r>
            <a:endParaRPr lang="en-US" dirty="0"/>
          </a:p>
        </p:txBody>
      </p:sp>
      <p:pic>
        <p:nvPicPr>
          <p:cNvPr id="6" name="Picture Placeholder 5" descr="Cover Letter_David Thorne 8.54.26 PM.png"/>
          <p:cNvPicPr>
            <a:picLocks noGrp="1" noChangeAspect="1"/>
          </p:cNvPicPr>
          <p:nvPr>
            <p:ph type="pic" sz="quarter" idx="14"/>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2746" r="2746"/>
          <a:stretch>
            <a:fillRect/>
          </a:stretch>
        </p:blipFill>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58767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 Letters</a:t>
            </a:r>
            <a:endParaRPr lang="en-US" dirty="0"/>
          </a:p>
        </p:txBody>
      </p:sp>
      <p:sp>
        <p:nvSpPr>
          <p:cNvPr id="3" name="Content Placeholder 2"/>
          <p:cNvSpPr>
            <a:spLocks noGrp="1"/>
          </p:cNvSpPr>
          <p:nvPr>
            <p:ph idx="1"/>
          </p:nvPr>
        </p:nvSpPr>
        <p:spPr/>
        <p:txBody>
          <a:bodyPr/>
          <a:lstStyle/>
          <a:p>
            <a:pPr marL="0" indent="0">
              <a:buNone/>
            </a:pPr>
            <a:r>
              <a:rPr lang="en-US" dirty="0" smtClean="0"/>
              <a:t>This is where your research about the job comes in handy</a:t>
            </a:r>
          </a:p>
          <a:p>
            <a:r>
              <a:rPr lang="en-US" dirty="0"/>
              <a:t>Tailor the document to each employer</a:t>
            </a:r>
          </a:p>
          <a:p>
            <a:pPr lvl="1">
              <a:buNone/>
            </a:pPr>
            <a:r>
              <a:rPr lang="en-US" dirty="0"/>
              <a:t>This may take more time, but it shows that you are a </a:t>
            </a:r>
            <a:r>
              <a:rPr lang="en-US" dirty="0" smtClean="0"/>
              <a:t>serious</a:t>
            </a:r>
          </a:p>
          <a:p>
            <a:pPr lvl="1">
              <a:buNone/>
            </a:pPr>
            <a:r>
              <a:rPr lang="en-US" dirty="0" smtClean="0"/>
              <a:t>candidate</a:t>
            </a:r>
            <a:endParaRPr lang="en-US" dirty="0" smtClean="0"/>
          </a:p>
          <a:p>
            <a:r>
              <a:rPr lang="en-US" dirty="0" smtClean="0"/>
              <a:t>Use </a:t>
            </a:r>
            <a:r>
              <a:rPr lang="en-US" dirty="0"/>
              <a:t>this space to create a narrative with the material from your </a:t>
            </a:r>
            <a:r>
              <a:rPr lang="en-US" dirty="0" smtClean="0"/>
              <a:t>resume</a:t>
            </a:r>
          </a:p>
          <a:p>
            <a:r>
              <a:rPr lang="en-US" dirty="0"/>
              <a:t>This serves as a great writing </a:t>
            </a:r>
            <a:r>
              <a:rPr lang="en-US" dirty="0" smtClean="0"/>
              <a:t>sample, and you should be able to adjust the content for similar jobs. </a:t>
            </a:r>
          </a:p>
          <a:p>
            <a:endParaRPr lang="en-US" dirty="0"/>
          </a:p>
          <a:p>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1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Formatting</a:t>
            </a:r>
            <a:endParaRPr lang="en-US" dirty="0"/>
          </a:p>
        </p:txBody>
      </p:sp>
      <p:sp>
        <p:nvSpPr>
          <p:cNvPr id="3" name="Content Placeholder 2"/>
          <p:cNvSpPr>
            <a:spLocks noGrp="1"/>
          </p:cNvSpPr>
          <p:nvPr>
            <p:ph idx="1"/>
          </p:nvPr>
        </p:nvSpPr>
        <p:spPr/>
        <p:txBody>
          <a:bodyPr/>
          <a:lstStyle/>
          <a:p>
            <a:pPr>
              <a:spcBef>
                <a:spcPts val="800"/>
              </a:spcBef>
            </a:pPr>
            <a:r>
              <a:rPr lang="en-US" dirty="0" smtClean="0"/>
              <a:t>Single-space</a:t>
            </a:r>
          </a:p>
          <a:p>
            <a:pPr>
              <a:spcBef>
                <a:spcPts val="800"/>
              </a:spcBef>
            </a:pPr>
            <a:r>
              <a:rPr lang="en-US" dirty="0" smtClean="0"/>
              <a:t>One space after each paragraph</a:t>
            </a:r>
          </a:p>
          <a:p>
            <a:pPr>
              <a:spcBef>
                <a:spcPts val="800"/>
              </a:spcBef>
            </a:pPr>
            <a:r>
              <a:rPr lang="en-US" dirty="0" smtClean="0"/>
              <a:t>Three spaces between last paragraph and closing (sincerely)</a:t>
            </a:r>
          </a:p>
          <a:p>
            <a:pPr>
              <a:spcBef>
                <a:spcPts val="800"/>
              </a:spcBef>
            </a:pPr>
            <a:r>
              <a:rPr lang="en-US" dirty="0" smtClean="0"/>
              <a:t>One space between contact info and salutations</a:t>
            </a:r>
          </a:p>
          <a:p>
            <a:pPr>
              <a:spcBef>
                <a:spcPts val="800"/>
              </a:spcBef>
            </a:pPr>
            <a:r>
              <a:rPr lang="en-US" dirty="0" smtClean="0"/>
              <a:t>Align all paragraphs to left</a:t>
            </a:r>
          </a:p>
          <a:p>
            <a:pPr>
              <a:spcBef>
                <a:spcPts val="800"/>
              </a:spcBef>
            </a:pPr>
            <a:r>
              <a:rPr lang="en-US" dirty="0" smtClean="0"/>
              <a:t>Sign your name in ink</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3044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a:t>
            </a:r>
            <a:endParaRPr lang="en-US" dirty="0"/>
          </a:p>
        </p:txBody>
      </p:sp>
      <p:sp>
        <p:nvSpPr>
          <p:cNvPr id="3" name="Content Placeholder 2"/>
          <p:cNvSpPr>
            <a:spLocks noGrp="1"/>
          </p:cNvSpPr>
          <p:nvPr>
            <p:ph idx="1"/>
          </p:nvPr>
        </p:nvSpPr>
        <p:spPr>
          <a:xfrm>
            <a:off x="914400" y="1735137"/>
            <a:ext cx="7313613" cy="4530195"/>
          </a:xfrm>
        </p:spPr>
        <p:txBody>
          <a:bodyPr>
            <a:normAutofit/>
          </a:bodyPr>
          <a:lstStyle/>
          <a:p>
            <a:r>
              <a:rPr lang="en-US" dirty="0" smtClean="0"/>
              <a:t>Address your cover letter to someone specific; avoid sending a letter to a department or an organization</a:t>
            </a:r>
            <a:endParaRPr lang="en-US" dirty="0"/>
          </a:p>
          <a:p>
            <a:r>
              <a:rPr lang="en-US" dirty="0" smtClean="0"/>
              <a:t>What if there isn’t a specific person to contact on a website or add?</a:t>
            </a:r>
          </a:p>
          <a:p>
            <a:r>
              <a:rPr lang="en-US" dirty="0" smtClean="0"/>
              <a:t>Call and inquire!</a:t>
            </a:r>
          </a:p>
          <a:p>
            <a:r>
              <a:rPr lang="en-US" dirty="0" smtClean="0"/>
              <a:t>If all else fails, address your cover letter “Dear Hiring Professionals”</a:t>
            </a:r>
            <a:r>
              <a:rPr lang="en-US" dirty="0" smtClean="0"/>
              <a:t> or “To Human Resources at (Name of </a:t>
            </a:r>
            <a:r>
              <a:rPr lang="en-US" dirty="0" smtClean="0"/>
              <a:t>Company,” or something similar (avoid “To whom it may concern, as this has become commonplace).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5656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Salutations, i.e., Dear Mr. Smith, or Dear Ms. Jones</a:t>
            </a:r>
          </a:p>
          <a:p>
            <a:r>
              <a:rPr lang="en-US" dirty="0" smtClean="0"/>
              <a:t>Include:</a:t>
            </a:r>
          </a:p>
          <a:p>
            <a:pPr lvl="1"/>
            <a:r>
              <a:rPr lang="en-US" dirty="0" smtClean="0"/>
              <a:t>Who are you?</a:t>
            </a:r>
          </a:p>
          <a:p>
            <a:pPr lvl="1"/>
            <a:r>
              <a:rPr lang="en-US" dirty="0" smtClean="0"/>
              <a:t>Why are you writing?</a:t>
            </a:r>
          </a:p>
          <a:p>
            <a:pPr lvl="1"/>
            <a:r>
              <a:rPr lang="en-US" dirty="0" smtClean="0"/>
              <a:t>How did you come to learn about this position?</a:t>
            </a:r>
          </a:p>
          <a:p>
            <a:pPr lvl="2"/>
            <a:r>
              <a:rPr lang="en-US" dirty="0" smtClean="0"/>
              <a:t>Make sure your reference is on </a:t>
            </a:r>
            <a:r>
              <a:rPr lang="en-US" b="1" dirty="0" smtClean="0"/>
              <a:t>good terms</a:t>
            </a:r>
            <a:r>
              <a:rPr lang="en-US" dirty="0" smtClean="0"/>
              <a:t> with the organization!</a:t>
            </a:r>
          </a:p>
          <a:p>
            <a:r>
              <a:rPr lang="en-US" dirty="0" smtClean="0"/>
              <a:t>How do your values align with those of the organization? What about their goals? Missions?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3124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a:t>
            </a:r>
            <a:endParaRPr lang="en-US" dirty="0"/>
          </a:p>
        </p:txBody>
      </p:sp>
      <p:sp>
        <p:nvSpPr>
          <p:cNvPr id="3" name="Content Placeholder 2"/>
          <p:cNvSpPr>
            <a:spLocks noGrp="1"/>
          </p:cNvSpPr>
          <p:nvPr>
            <p:ph idx="1"/>
          </p:nvPr>
        </p:nvSpPr>
        <p:spPr/>
        <p:txBody>
          <a:bodyPr/>
          <a:lstStyle/>
          <a:p>
            <a:r>
              <a:rPr lang="en-US" dirty="0" smtClean="0"/>
              <a:t>Why are you the most fit candidate? Demonstrate your skills and experience here</a:t>
            </a:r>
          </a:p>
          <a:p>
            <a:pPr lvl="1"/>
            <a:r>
              <a:rPr lang="en-US" b="1" dirty="0" smtClean="0"/>
              <a:t>DO NOT</a:t>
            </a:r>
            <a:r>
              <a:rPr lang="en-US" dirty="0" smtClean="0"/>
              <a:t> mention other candidates. Whether you know them or not, it is </a:t>
            </a:r>
            <a:r>
              <a:rPr lang="en-US" b="1" dirty="0" smtClean="0"/>
              <a:t>VERY BAD</a:t>
            </a:r>
            <a:r>
              <a:rPr lang="en-US" dirty="0" smtClean="0"/>
              <a:t> to bring anyone other than you into this limited space!</a:t>
            </a:r>
          </a:p>
          <a:p>
            <a:r>
              <a:rPr lang="en-US" dirty="0" smtClean="0"/>
              <a:t>Use your research about the company. Impress them!</a:t>
            </a:r>
          </a:p>
          <a:p>
            <a:r>
              <a:rPr lang="en-US" dirty="0" smtClean="0"/>
              <a:t>Keep your tone smart, motivated, and up-beat!</a:t>
            </a:r>
          </a:p>
          <a:p>
            <a:r>
              <a:rPr lang="en-US" dirty="0" smtClean="0"/>
              <a:t>Do the above without emoticons. </a:t>
            </a:r>
            <a:r>
              <a:rPr lang="en-US" dirty="0" smtClean="0">
                <a:sym typeface="Wingdings"/>
              </a:rPr>
              <a: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695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a:t>
            </a:r>
            <a:endParaRPr lang="en-US" dirty="0"/>
          </a:p>
        </p:txBody>
      </p:sp>
      <p:sp>
        <p:nvSpPr>
          <p:cNvPr id="3" name="Content Placeholder 2"/>
          <p:cNvSpPr>
            <a:spLocks noGrp="1"/>
          </p:cNvSpPr>
          <p:nvPr>
            <p:ph sz="half" idx="1"/>
          </p:nvPr>
        </p:nvSpPr>
        <p:spPr/>
        <p:txBody>
          <a:bodyPr/>
          <a:lstStyle/>
          <a:p>
            <a:r>
              <a:rPr lang="en-US" dirty="0" smtClean="0"/>
              <a:t>Make them know and understand the benefits you will bring to their team</a:t>
            </a:r>
          </a:p>
          <a:p>
            <a:r>
              <a:rPr lang="en-US" dirty="0" smtClean="0"/>
              <a:t>Each paragraph should contain a reason validating your expertise and proving your worth</a:t>
            </a:r>
          </a:p>
          <a:p>
            <a:endParaRPr lang="en-US" dirty="0"/>
          </a:p>
        </p:txBody>
      </p:sp>
      <p:pic>
        <p:nvPicPr>
          <p:cNvPr id="5" name="Content Placeholder 4" descr="Smiling Woman.jpeg"/>
          <p:cNvPicPr>
            <a:picLocks noGrp="1" noChangeAspect="1"/>
          </p:cNvPicPr>
          <p:nvPr>
            <p:ph sz="half" idx="2"/>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10037" b="-10037"/>
          <a:stretch>
            <a:fillRect/>
          </a:stretch>
        </p:blipFill>
        <p:spPr/>
      </p:pic>
      <p:sp>
        <p:nvSpPr>
          <p:cNvPr id="6" name="TextBox 5"/>
          <p:cNvSpPr txBox="1"/>
          <p:nvPr/>
        </p:nvSpPr>
        <p:spPr>
          <a:xfrm>
            <a:off x="5855368" y="5991545"/>
            <a:ext cx="1752478" cy="369332"/>
          </a:xfrm>
          <a:prstGeom prst="rect">
            <a:avLst/>
          </a:prstGeom>
          <a:noFill/>
        </p:spPr>
        <p:txBody>
          <a:bodyPr wrap="none" rtlCol="0">
            <a:spAutoFit/>
          </a:bodyPr>
          <a:lstStyle/>
          <a:p>
            <a:r>
              <a:rPr lang="en-US" dirty="0" smtClean="0"/>
              <a:t>Finally, a picture!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717292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1470</TotalTime>
  <Words>1050</Words>
  <Application>Microsoft Macintosh PowerPoint</Application>
  <PresentationFormat>On-screen Show (4:3)</PresentationFormat>
  <Paragraphs>79</Paragraphs>
  <Slides>12</Slides>
  <Notes>7</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Inkwell</vt:lpstr>
      <vt:lpstr>Cover Letters</vt:lpstr>
      <vt:lpstr>About</vt:lpstr>
      <vt:lpstr>Attractive &amp; Persuasive?</vt:lpstr>
      <vt:lpstr>Cover Letters</vt:lpstr>
      <vt:lpstr>Formatting</vt:lpstr>
      <vt:lpstr>Address</vt:lpstr>
      <vt:lpstr>Introduction</vt:lpstr>
      <vt:lpstr>Argument</vt:lpstr>
      <vt:lpstr>Argument</vt:lpstr>
      <vt:lpstr>Conclusion</vt:lpstr>
      <vt:lpstr>Cover Letter vs. Personal Statement</vt:lpstr>
      <vt:lpstr>Review</vt:lpstr>
    </vt:vector>
  </TitlesOfParts>
  <Company>Oakland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Letters</dc:title>
  <dc:creator>Ryan Blank</dc:creator>
  <cp:lastModifiedBy>Julie Gerdes</cp:lastModifiedBy>
  <cp:revision>15</cp:revision>
  <dcterms:created xsi:type="dcterms:W3CDTF">2013-09-11T13:52:39Z</dcterms:created>
  <dcterms:modified xsi:type="dcterms:W3CDTF">2013-09-11T14:13:07Z</dcterms:modified>
</cp:coreProperties>
</file>