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4" r:id="rId4"/>
    <p:sldId id="266" r:id="rId5"/>
    <p:sldId id="270" r:id="rId6"/>
    <p:sldId id="271" r:id="rId7"/>
    <p:sldId id="272" r:id="rId8"/>
    <p:sldId id="258" r:id="rId9"/>
    <p:sldId id="263" r:id="rId10"/>
    <p:sldId id="259" r:id="rId11"/>
    <p:sldId id="268" r:id="rId12"/>
    <p:sldId id="262" r:id="rId13"/>
    <p:sldId id="267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31"/>
  </p:normalViewPr>
  <p:slideViewPr>
    <p:cSldViewPr snapToGrid="0" snapToObjects="1">
      <p:cViewPr varScale="1">
        <p:scale>
          <a:sx n="132" d="100"/>
          <a:sy n="132" d="100"/>
        </p:scale>
        <p:origin x="10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277CC-7AC2-A74C-9E00-77B37337142A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B2035-78B0-8A4A-BE27-1878EBF18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6147" y="2706214"/>
            <a:ext cx="4451705" cy="745951"/>
          </a:xfrm>
          <a:solidFill>
            <a:schemeClr val="bg1">
              <a:alpha val="6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6147" y="3886200"/>
            <a:ext cx="4451706" cy="552677"/>
          </a:xfrm>
          <a:solidFill>
            <a:schemeClr val="bg1">
              <a:alpha val="6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75502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743" y="1981200"/>
            <a:ext cx="401405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981200"/>
            <a:ext cx="406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593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886" y="733169"/>
            <a:ext cx="8736227" cy="597243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fld id="{09A66F04-E878-294B-A8D2-4C6DBEE9416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" charset="0"/>
                <a:cs typeface="+mn-cs"/>
              </a:defRPr>
            </a:lvl1pPr>
          </a:lstStyle>
          <a:p>
            <a:fld id="{458B997A-6D09-454F-94AA-D042CD730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ln>
            <a:noFill/>
          </a:ln>
          <a:solidFill>
            <a:schemeClr val="bg1">
              <a:lumMod val="95000"/>
            </a:schemeClr>
          </a:solidFill>
          <a:effectLst/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00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ＭＳ Ｐゴシック" charset="0"/>
        </a:defRPr>
      </a:lvl9pPr>
    </p:titleStyle>
    <p:bodyStyle>
      <a:lvl1pPr marL="457200" indent="-457200" algn="l" rtl="0" eaLnBrk="1" fontAlgn="base" hangingPunct="1">
        <a:spcBef>
          <a:spcPts val="700"/>
        </a:spcBef>
        <a:spcAft>
          <a:spcPct val="0"/>
        </a:spcAft>
        <a:buFont typeface="Arial"/>
        <a:buChar char="•"/>
        <a:defRPr sz="2400" b="1">
          <a:solidFill>
            <a:srgbClr val="1F497D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ts val="700"/>
        </a:spcBef>
        <a:spcAft>
          <a:spcPct val="0"/>
        </a:spcAft>
        <a:buChar char="–"/>
        <a:defRPr sz="2000" b="1">
          <a:solidFill>
            <a:srgbClr val="1F497D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ts val="700"/>
        </a:spcBef>
        <a:spcAft>
          <a:spcPct val="0"/>
        </a:spcAft>
        <a:buChar char="•"/>
        <a:defRPr sz="1800" b="1">
          <a:solidFill>
            <a:srgbClr val="1F497D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ts val="700"/>
        </a:spcBef>
        <a:spcAft>
          <a:spcPct val="0"/>
        </a:spcAft>
        <a:buChar char="–"/>
        <a:defRPr sz="1600" b="1">
          <a:solidFill>
            <a:srgbClr val="1F497D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ts val="700"/>
        </a:spcBef>
        <a:spcAft>
          <a:spcPct val="0"/>
        </a:spcAft>
        <a:buChar char="»"/>
        <a:defRPr sz="1400" b="1">
          <a:solidFill>
            <a:srgbClr val="1F497D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798" y="3886200"/>
            <a:ext cx="6288402" cy="552677"/>
          </a:xfrm>
        </p:spPr>
        <p:txBody>
          <a:bodyPr/>
          <a:lstStyle/>
          <a:p>
            <a:r>
              <a:rPr lang="en-US" dirty="0"/>
              <a:t>100 points</a:t>
            </a:r>
          </a:p>
          <a:p>
            <a:r>
              <a:rPr lang="en-US" dirty="0"/>
              <a:t>Due: </a:t>
            </a:r>
            <a:r>
              <a:rPr lang="en-US" dirty="0" smtClean="0"/>
              <a:t>October </a:t>
            </a:r>
            <a:r>
              <a:rPr lang="en-US" dirty="0" smtClean="0"/>
              <a:t>2, </a:t>
            </a:r>
            <a:r>
              <a:rPr lang="en-US" dirty="0"/>
              <a:t>2018</a:t>
            </a:r>
          </a:p>
          <a:p>
            <a:r>
              <a:rPr lang="en-US" dirty="0"/>
              <a:t>Format Decision Due: </a:t>
            </a:r>
            <a:r>
              <a:rPr lang="en-US" dirty="0" smtClean="0"/>
              <a:t>September </a:t>
            </a:r>
            <a:r>
              <a:rPr lang="en-US" dirty="0" smtClean="0"/>
              <a:t>11, </a:t>
            </a:r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47211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Specific rubrics for each format are available through Canvas</a:t>
            </a:r>
          </a:p>
        </p:txBody>
      </p:sp>
    </p:spTree>
    <p:extLst>
      <p:ext uri="{BB962C8B-B14F-4D97-AF65-F5344CB8AC3E}">
        <p14:creationId xmlns:p14="http://schemas.microsoft.com/office/powerpoint/2010/main" val="833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Must submit written component through </a:t>
            </a:r>
            <a:r>
              <a:rPr lang="en-US" dirty="0" err="1"/>
              <a:t>Turnitin</a:t>
            </a:r>
            <a:r>
              <a:rPr lang="en-US" dirty="0"/>
              <a:t> on Canvas.</a:t>
            </a:r>
          </a:p>
          <a:p>
            <a:pPr lvl="1"/>
            <a:r>
              <a:rPr lang="en-US" dirty="0"/>
              <a:t>Submitted as a .doc, .</a:t>
            </a:r>
            <a:r>
              <a:rPr lang="en-US" dirty="0" err="1"/>
              <a:t>docx</a:t>
            </a:r>
            <a:r>
              <a:rPr lang="en-US" dirty="0"/>
              <a:t>, or .pdf file</a:t>
            </a:r>
          </a:p>
          <a:p>
            <a:pPr lvl="0"/>
            <a:r>
              <a:rPr lang="en-US" dirty="0"/>
              <a:t>Physical posters/brochures/pamphlets must be turned in to the instructor by 5PM on </a:t>
            </a:r>
            <a:r>
              <a:rPr lang="en-US"/>
              <a:t>due date</a:t>
            </a:r>
            <a:endParaRPr lang="en-US" dirty="0"/>
          </a:p>
          <a:p>
            <a:pPr lvl="1"/>
            <a:r>
              <a:rPr lang="en-US" dirty="0"/>
              <a:t>Digital files can be attached to your Canvas submission as a comment.</a:t>
            </a:r>
          </a:p>
          <a:p>
            <a:pPr lvl="0"/>
            <a:r>
              <a:rPr lang="en-US" dirty="0"/>
              <a:t>Videos can be uploaded as a YouTube video with the link provided as a comment to the Canvas submission.</a:t>
            </a:r>
          </a:p>
          <a:p>
            <a:pPr lvl="0"/>
            <a:r>
              <a:rPr lang="en-US" dirty="0"/>
              <a:t>Late submissions receive -20 points per day after deadline</a:t>
            </a:r>
          </a:p>
          <a:p>
            <a:r>
              <a:rPr lang="en-US" dirty="0"/>
              <a:t>Technical difficulties or problems with Canvas are no excuse for not turning in writing projects on time.</a:t>
            </a:r>
          </a:p>
        </p:txBody>
      </p:sp>
    </p:spTree>
    <p:extLst>
      <p:ext uri="{BB962C8B-B14F-4D97-AF65-F5344CB8AC3E}">
        <p14:creationId xmlns:p14="http://schemas.microsoft.com/office/powerpoint/2010/main" val="31544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Guide to writing a research paper</a:t>
            </a:r>
          </a:p>
          <a:p>
            <a:pPr lvl="1"/>
            <a:r>
              <a:rPr lang="en-US" sz="1800" dirty="0"/>
              <a:t>http://www.aresearchguide.com/1steps.html</a:t>
            </a:r>
          </a:p>
          <a:p>
            <a:pPr lvl="0"/>
            <a:r>
              <a:rPr lang="en-US" dirty="0"/>
              <a:t>MLA Format Guidelines</a:t>
            </a:r>
          </a:p>
          <a:p>
            <a:pPr lvl="1"/>
            <a:r>
              <a:rPr lang="en-US" sz="1800" dirty="0"/>
              <a:t>http://www.bibme.org/mla</a:t>
            </a:r>
          </a:p>
          <a:p>
            <a:pPr lvl="0"/>
            <a:r>
              <a:rPr lang="en-US" dirty="0"/>
              <a:t>In-Text Citations</a:t>
            </a:r>
          </a:p>
          <a:p>
            <a:pPr lvl="1"/>
            <a:r>
              <a:rPr lang="en-US" sz="1800" dirty="0"/>
              <a:t>https://en.wikipedia.org/wiki/Parenthetical_referencing</a:t>
            </a:r>
          </a:p>
          <a:p>
            <a:pPr lvl="0"/>
            <a:r>
              <a:rPr lang="en-US" dirty="0"/>
              <a:t>Generating References/Works Cited</a:t>
            </a:r>
          </a:p>
          <a:p>
            <a:pPr lvl="1"/>
            <a:r>
              <a:rPr lang="en-US" sz="1800" dirty="0"/>
              <a:t>http://</a:t>
            </a:r>
            <a:r>
              <a:rPr lang="en-US" sz="1800" dirty="0" err="1"/>
              <a:t>www.citationmachine.net</a:t>
            </a:r>
            <a:r>
              <a:rPr lang="en-US" sz="1800" dirty="0"/>
              <a:t>/</a:t>
            </a:r>
            <a:r>
              <a:rPr lang="en-US" sz="1800" dirty="0" err="1"/>
              <a:t>mla</a:t>
            </a:r>
            <a:r>
              <a:rPr lang="en-US" sz="1800" dirty="0"/>
              <a:t>/cite-a-website</a:t>
            </a:r>
          </a:p>
          <a:p>
            <a:pPr lvl="0"/>
            <a:r>
              <a:rPr lang="en-US" dirty="0"/>
              <a:t>Writing Help (USF Writing Center)</a:t>
            </a:r>
          </a:p>
          <a:p>
            <a:pPr lvl="1"/>
            <a:r>
              <a:rPr lang="en-US" sz="1800" dirty="0"/>
              <a:t>https://www.lib.usf.edu/writing/</a:t>
            </a:r>
          </a:p>
          <a:p>
            <a:pPr lvl="0"/>
            <a:r>
              <a:rPr lang="en-US" dirty="0" err="1"/>
              <a:t>Turnitin</a:t>
            </a:r>
            <a:r>
              <a:rPr lang="en-US" dirty="0"/>
              <a:t> Guidelines</a:t>
            </a:r>
          </a:p>
          <a:p>
            <a:pPr lvl="1"/>
            <a:r>
              <a:rPr lang="en-US" sz="1800" dirty="0"/>
              <a:t>https://guides.turnitin.com/03_Integrations/Turnitin_Partner_Integrations/Canvas/Turnitin_LTI_1.0/Student/03_Submitting_a_Paper</a:t>
            </a:r>
          </a:p>
          <a:p>
            <a:pPr lvl="1"/>
            <a:r>
              <a:rPr lang="en-US" sz="1800" dirty="0"/>
              <a:t>https://guides.turnitin.com/01_Manuals_and_Guides/Student_Guides/Turnitin_Classic_(Deprecated)/09_Submitting_a_Paper</a:t>
            </a:r>
          </a:p>
        </p:txBody>
      </p:sp>
    </p:spTree>
    <p:extLst>
      <p:ext uri="{BB962C8B-B14F-4D97-AF65-F5344CB8AC3E}">
        <p14:creationId xmlns:p14="http://schemas.microsoft.com/office/powerpoint/2010/main" val="12605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Turnitin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14" y="1187060"/>
            <a:ext cx="7870371" cy="442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67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Canvas/</a:t>
            </a:r>
            <a:r>
              <a:rPr lang="en-US" dirty="0" err="1"/>
              <a:t>Turnitin</a:t>
            </a:r>
            <a:r>
              <a:rPr lang="en-US" dirty="0"/>
              <a:t>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are some websites to help with paper submission using </a:t>
            </a:r>
            <a:r>
              <a:rPr lang="en-US" dirty="0" err="1"/>
              <a:t>Turnitin</a:t>
            </a:r>
            <a:r>
              <a:rPr lang="en-US" dirty="0"/>
              <a:t> through Canvas: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guides.turnitin.com</a:t>
            </a:r>
            <a:r>
              <a:rPr lang="en-US" dirty="0"/>
              <a:t>/03_Integrations/</a:t>
            </a:r>
            <a:r>
              <a:rPr lang="en-US" dirty="0" err="1"/>
              <a:t>Turnitin_Partner_Integrations</a:t>
            </a:r>
            <a:r>
              <a:rPr lang="en-US" dirty="0"/>
              <a:t>/Canvas/Turnitin_LTI_1.0/Student/03_Submitting_a_Paper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guides.turnitin.com</a:t>
            </a:r>
            <a:r>
              <a:rPr lang="en-US" dirty="0"/>
              <a:t>/01_Manuals_and_Guides/</a:t>
            </a:r>
            <a:r>
              <a:rPr lang="en-US" dirty="0" err="1"/>
              <a:t>Student_Guides</a:t>
            </a:r>
            <a:r>
              <a:rPr lang="en-US" dirty="0"/>
              <a:t>/</a:t>
            </a:r>
            <a:r>
              <a:rPr lang="en-US" dirty="0" err="1"/>
              <a:t>Turnitin_Classic</a:t>
            </a:r>
            <a:r>
              <a:rPr lang="en-US" dirty="0"/>
              <a:t>_(Deprecated)/09_Submitting_a_Paper</a:t>
            </a:r>
          </a:p>
          <a:p>
            <a:r>
              <a:rPr lang="en-US" dirty="0"/>
              <a:t>Please refer to these first.</a:t>
            </a:r>
          </a:p>
        </p:txBody>
      </p:sp>
    </p:spTree>
    <p:extLst>
      <p:ext uri="{BB962C8B-B14F-4D97-AF65-F5344CB8AC3E}">
        <p14:creationId xmlns:p14="http://schemas.microsoft.com/office/powerpoint/2010/main" val="236563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Canvas/</a:t>
            </a:r>
            <a:r>
              <a:rPr lang="en-US" dirty="0" err="1"/>
              <a:t>Turnitin</a:t>
            </a:r>
            <a:r>
              <a:rPr lang="en-US" dirty="0"/>
              <a:t>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try:</a:t>
            </a:r>
          </a:p>
          <a:p>
            <a:pPr lvl="1"/>
            <a:r>
              <a:rPr lang="en-US" dirty="0"/>
              <a:t>Changing computer time zone</a:t>
            </a:r>
          </a:p>
          <a:p>
            <a:pPr lvl="2"/>
            <a:r>
              <a:rPr lang="en-US" dirty="0"/>
              <a:t>If set to different than EST, may mess with submission near deadline</a:t>
            </a:r>
          </a:p>
          <a:p>
            <a:pPr lvl="1"/>
            <a:r>
              <a:rPr lang="en-US" dirty="0"/>
              <a:t>Change file type</a:t>
            </a:r>
          </a:p>
          <a:p>
            <a:pPr lvl="2"/>
            <a:r>
              <a:rPr lang="en-US" dirty="0"/>
              <a:t>Change to a file type suggested by </a:t>
            </a:r>
            <a:r>
              <a:rPr lang="en-US" dirty="0" err="1"/>
              <a:t>Turnitin</a:t>
            </a:r>
            <a:r>
              <a:rPr lang="en-US" dirty="0"/>
              <a:t> &amp; Canvas</a:t>
            </a:r>
          </a:p>
          <a:p>
            <a:pPr lvl="1"/>
            <a:r>
              <a:rPr lang="en-US" dirty="0"/>
              <a:t>Copy &amp; Paste into a text submission</a:t>
            </a:r>
          </a:p>
        </p:txBody>
      </p:sp>
    </p:spTree>
    <p:extLst>
      <p:ext uri="{BB962C8B-B14F-4D97-AF65-F5344CB8AC3E}">
        <p14:creationId xmlns:p14="http://schemas.microsoft.com/office/powerpoint/2010/main" val="309430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Canvas/</a:t>
            </a:r>
            <a:r>
              <a:rPr lang="en-US" dirty="0" err="1"/>
              <a:t>Turnitin</a:t>
            </a:r>
            <a:r>
              <a:rPr lang="en-US" dirty="0"/>
              <a:t>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still having issues:</a:t>
            </a:r>
          </a:p>
          <a:p>
            <a:pPr lvl="1"/>
            <a:r>
              <a:rPr lang="en-US" dirty="0"/>
              <a:t>Take a screen shot of your computer including some markers that identify it as your computer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6" y="4277961"/>
            <a:ext cx="3435418" cy="1809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422" y="3719384"/>
            <a:ext cx="4715691" cy="2926981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 bwMode="auto">
          <a:xfrm>
            <a:off x="1222732" y="2822569"/>
            <a:ext cx="1397726" cy="1397726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6170787" y="2586445"/>
            <a:ext cx="830483" cy="830483"/>
          </a:xfrm>
          <a:prstGeom prst="star5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558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Canvas/</a:t>
            </a:r>
            <a:r>
              <a:rPr lang="en-US" dirty="0" err="1"/>
              <a:t>Turnitin</a:t>
            </a:r>
            <a:r>
              <a:rPr lang="en-US" dirty="0"/>
              <a:t>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uploaded the wrong file!”</a:t>
            </a:r>
          </a:p>
          <a:p>
            <a:pPr lvl="1"/>
            <a:r>
              <a:rPr lang="en-US" dirty="0"/>
              <a:t>Oh No! That stinks!</a:t>
            </a:r>
          </a:p>
          <a:p>
            <a:pPr lvl="1"/>
            <a:r>
              <a:rPr lang="en-US" dirty="0"/>
              <a:t>Canvas and </a:t>
            </a:r>
            <a:r>
              <a:rPr lang="en-US" dirty="0" err="1"/>
              <a:t>Turnitin</a:t>
            </a:r>
            <a:r>
              <a:rPr lang="en-US" dirty="0"/>
              <a:t> should allow you to review your submission before you hit submit.</a:t>
            </a:r>
          </a:p>
          <a:p>
            <a:pPr lvl="2"/>
            <a:r>
              <a:rPr lang="en-US" dirty="0"/>
              <a:t>Please review your submission to make sure</a:t>
            </a:r>
          </a:p>
          <a:p>
            <a:pPr lvl="1"/>
            <a:r>
              <a:rPr lang="en-US" dirty="0"/>
              <a:t>You only get 1 submission. If you submit the wrong file, you must email me so that I can clear your original submission.</a:t>
            </a:r>
          </a:p>
          <a:p>
            <a:pPr lvl="2"/>
            <a:r>
              <a:rPr lang="en-US" dirty="0"/>
              <a:t>I will automatically deduct 5 points for the wrong submission, so be careful.</a:t>
            </a:r>
          </a:p>
        </p:txBody>
      </p:sp>
    </p:spTree>
    <p:extLst>
      <p:ext uri="{BB962C8B-B14F-4D97-AF65-F5344CB8AC3E}">
        <p14:creationId xmlns:p14="http://schemas.microsoft.com/office/powerpoint/2010/main" val="77406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Choose an invasive species (plant or animal) to research.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National Invasive Species Information Center: </a:t>
            </a:r>
            <a:r>
              <a:rPr lang="en-US" u="sng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http://www.invasivespecies.gov/</a:t>
            </a:r>
            <a:endParaRPr lang="en-US" dirty="0">
              <a:solidFill>
                <a:schemeClr val="tx2"/>
              </a:solidFill>
              <a:ea typeface="ＭＳ 明朝" charset="-128"/>
              <a:cs typeface="Times New Roman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Center for Invasive Species and Ecosystem Health: </a:t>
            </a:r>
            <a:r>
              <a:rPr lang="en-US" u="sng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http://www.invasive.org</a:t>
            </a:r>
            <a:endParaRPr lang="en-US" dirty="0">
              <a:solidFill>
                <a:schemeClr val="tx2"/>
              </a:solidFill>
              <a:ea typeface="ＭＳ 明朝" charset="-128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Describe the invasive species in detail.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Provide background on the species and its native environment.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Describe the non-native ecosystem in which the invasive species is found.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Describe some techniques being used to manage the species.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Explicitly state whether more or less should be done to manage the species.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Support your position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4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Some questions to think about: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Where did the species originate?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What are the species’ defining characteristics?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Does it have any natural predators?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Where has the invasive species spread?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How was it introduced to the non-native environment?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What are the consequences/rewards of the invasive species inhabiting the new environment?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What kind of impacts has the invasive species had on the non-native ecosystem?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charset="0"/>
              <a:buChar char="o"/>
            </a:pPr>
            <a:r>
              <a:rPr lang="en-US" dirty="0">
                <a:solidFill>
                  <a:schemeClr val="tx2"/>
                </a:solidFill>
                <a:ea typeface="ＭＳ 明朝" charset="-128"/>
                <a:cs typeface="Times New Roman" charset="0"/>
              </a:rPr>
              <a:t>What effects has it had on other wildlife and the biodiversity of the ecosystem? Humans? The economy?</a:t>
            </a:r>
          </a:p>
        </p:txBody>
      </p:sp>
    </p:spTree>
    <p:extLst>
      <p:ext uri="{BB962C8B-B14F-4D97-AF65-F5344CB8AC3E}">
        <p14:creationId xmlns:p14="http://schemas.microsoft.com/office/powerpoint/2010/main" val="190114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Research Paper</a:t>
            </a:r>
          </a:p>
          <a:p>
            <a:pPr lvl="0"/>
            <a:r>
              <a:rPr lang="en-US" dirty="0"/>
              <a:t>Brochure/Pamphlet/Poster</a:t>
            </a:r>
          </a:p>
          <a:p>
            <a:pPr lvl="0"/>
            <a:r>
              <a:rPr lang="en-US" dirty="0"/>
              <a:t>Video/Recorded Lecture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Must fill out survey notifying me what format you will be using.</a:t>
            </a:r>
          </a:p>
          <a:p>
            <a:pPr lvl="1"/>
            <a:r>
              <a:rPr lang="en-US" dirty="0"/>
              <a:t>15 points will be subtracted from your final project if you do not</a:t>
            </a:r>
          </a:p>
          <a:p>
            <a:endParaRPr lang="en-US" dirty="0"/>
          </a:p>
          <a:p>
            <a:r>
              <a:rPr lang="en-US" dirty="0"/>
              <a:t>Every project must have a “Works Cited” page and in-text citations where applicable</a:t>
            </a:r>
          </a:p>
        </p:txBody>
      </p:sp>
    </p:spTree>
    <p:extLst>
      <p:ext uri="{BB962C8B-B14F-4D97-AF65-F5344CB8AC3E}">
        <p14:creationId xmlns:p14="http://schemas.microsoft.com/office/powerpoint/2010/main" val="81693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MLA format</a:t>
            </a:r>
          </a:p>
          <a:p>
            <a:pPr lvl="0"/>
            <a:r>
              <a:rPr lang="en-US" sz="1800" dirty="0"/>
              <a:t>3 - 4 pages (Not including Works Cited section)</a:t>
            </a:r>
          </a:p>
          <a:p>
            <a:pPr lvl="0"/>
            <a:r>
              <a:rPr lang="en-US" sz="1800" dirty="0"/>
              <a:t>Times New Roman font</a:t>
            </a:r>
          </a:p>
          <a:p>
            <a:pPr lvl="0"/>
            <a:r>
              <a:rPr lang="en-US" sz="1800" dirty="0"/>
              <a:t>Double-spaced</a:t>
            </a:r>
          </a:p>
          <a:p>
            <a:pPr lvl="0"/>
            <a:r>
              <a:rPr lang="en-US" sz="1800" dirty="0"/>
              <a:t>1-inch margins</a:t>
            </a:r>
          </a:p>
          <a:p>
            <a:pPr lvl="0"/>
            <a:r>
              <a:rPr lang="en-US" sz="1800" dirty="0"/>
              <a:t>12-point font</a:t>
            </a:r>
          </a:p>
          <a:p>
            <a:pPr lvl="0"/>
            <a:r>
              <a:rPr lang="en-US" sz="1800" dirty="0"/>
              <a:t>No more than 2 sentences or 3 lines of quotations.</a:t>
            </a:r>
          </a:p>
          <a:p>
            <a:pPr lvl="0"/>
            <a:r>
              <a:rPr lang="en-US" sz="1800" dirty="0"/>
              <a:t>Indent each paragraph</a:t>
            </a:r>
          </a:p>
          <a:p>
            <a:pPr lvl="0"/>
            <a:r>
              <a:rPr lang="en-US" sz="1800" dirty="0"/>
              <a:t>No extra spacing between paragraphs</a:t>
            </a:r>
          </a:p>
          <a:p>
            <a:pPr lvl="0"/>
            <a:r>
              <a:rPr lang="en-US" sz="1800" dirty="0"/>
              <a:t>.doc, .</a:t>
            </a:r>
            <a:r>
              <a:rPr lang="en-US" sz="1800" dirty="0" err="1"/>
              <a:t>docx</a:t>
            </a:r>
            <a:r>
              <a:rPr lang="en-US" sz="1800" dirty="0"/>
              <a:t>, or .pdf format</a:t>
            </a:r>
          </a:p>
          <a:p>
            <a:pPr lvl="0"/>
            <a:r>
              <a:rPr lang="en-US" sz="1800" dirty="0"/>
              <a:t>Paper written as a research paper and not a series of short-answer questions</a:t>
            </a:r>
          </a:p>
          <a:p>
            <a:pPr lvl="0"/>
            <a:r>
              <a:rPr lang="en-US" sz="1800" dirty="0"/>
              <a:t>Will only accept submissions to Canvas/</a:t>
            </a:r>
            <a:r>
              <a:rPr lang="en-US" sz="1800" dirty="0" err="1"/>
              <a:t>Turnitin</a:t>
            </a:r>
            <a:endParaRPr lang="en-US" sz="1800" dirty="0"/>
          </a:p>
          <a:p>
            <a:pPr lvl="1"/>
            <a:r>
              <a:rPr lang="en-US" sz="1600" dirty="0"/>
              <a:t>Will not accept writing projects sent to me through email or Canvas message attachments</a:t>
            </a:r>
          </a:p>
          <a:p>
            <a:r>
              <a:rPr lang="en-US" sz="1800" dirty="0"/>
              <a:t>Must work alone</a:t>
            </a:r>
          </a:p>
        </p:txBody>
      </p:sp>
    </p:spTree>
    <p:extLst>
      <p:ext uri="{BB962C8B-B14F-4D97-AF65-F5344CB8AC3E}">
        <p14:creationId xmlns:p14="http://schemas.microsoft.com/office/powerpoint/2010/main" val="150779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Poster/Pamphlet/Brochure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 diagrams, photos, and images to present information about your invasive species.</a:t>
            </a:r>
          </a:p>
          <a:p>
            <a:pPr lvl="0"/>
            <a:r>
              <a:rPr lang="en-US" dirty="0"/>
              <a:t>Posters can be made in PowerPoint by making the slide size 20 inches x 30 inches or on poster board</a:t>
            </a:r>
          </a:p>
          <a:p>
            <a:pPr lvl="0"/>
            <a:r>
              <a:rPr lang="en-US" dirty="0"/>
              <a:t>Must include 1.5 - 2.5 pages of information text using the formatting guidelines from the research paper above to be submitted through Canvas as a .doc, .</a:t>
            </a:r>
            <a:r>
              <a:rPr lang="en-US" dirty="0" err="1"/>
              <a:t>docx</a:t>
            </a:r>
            <a:r>
              <a:rPr lang="en-US" dirty="0"/>
              <a:t>, or .pdf file.</a:t>
            </a:r>
          </a:p>
          <a:p>
            <a:pPr lvl="1"/>
            <a:r>
              <a:rPr lang="en-US" dirty="0"/>
              <a:t>This information can be sized/displayed however you would like on your poster/brochure/pamphlet, but a document with only the text must also be provided.</a:t>
            </a:r>
          </a:p>
          <a:p>
            <a:pPr lvl="0"/>
            <a:r>
              <a:rPr lang="en-US" dirty="0"/>
              <a:t>Make it visually appealing and interesting!</a:t>
            </a:r>
          </a:p>
          <a:p>
            <a:pPr lvl="0"/>
            <a:r>
              <a:rPr lang="en-US" dirty="0"/>
              <a:t>You can work in pairs</a:t>
            </a:r>
          </a:p>
          <a:p>
            <a:r>
              <a:rPr lang="en-US" dirty="0"/>
              <a:t>Both need to submit files on Canvas with both names at the top.</a:t>
            </a:r>
          </a:p>
        </p:txBody>
      </p:sp>
    </p:spTree>
    <p:extLst>
      <p:ext uri="{BB962C8B-B14F-4D97-AF65-F5344CB8AC3E}">
        <p14:creationId xmlns:p14="http://schemas.microsoft.com/office/powerpoint/2010/main" val="114379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Video/Recorded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Record a video (7-10 minutes long)</a:t>
            </a:r>
          </a:p>
          <a:p>
            <a:pPr lvl="1"/>
            <a:r>
              <a:rPr lang="en-US" dirty="0"/>
              <a:t>Can be giving a lecture</a:t>
            </a:r>
          </a:p>
          <a:p>
            <a:pPr lvl="1"/>
            <a:r>
              <a:rPr lang="en-US" dirty="0"/>
              <a:t>Can be a general video</a:t>
            </a:r>
          </a:p>
          <a:p>
            <a:pPr lvl="0"/>
            <a:r>
              <a:rPr lang="en-US" dirty="0"/>
              <a:t>Must include a script of text using the formatting guidelines from the research paper above to be submitted through Canvas as a .doc, .</a:t>
            </a:r>
            <a:r>
              <a:rPr lang="en-US" dirty="0" err="1"/>
              <a:t>docx</a:t>
            </a:r>
            <a:r>
              <a:rPr lang="en-US" dirty="0"/>
              <a:t>, or .pdf file.</a:t>
            </a:r>
          </a:p>
          <a:p>
            <a:r>
              <a:rPr lang="en-US" dirty="0"/>
              <a:t>You can work in pairs, but both of you must be featured in the video fairly equally.</a:t>
            </a:r>
          </a:p>
        </p:txBody>
      </p:sp>
    </p:spTree>
    <p:extLst>
      <p:ext uri="{BB962C8B-B14F-4D97-AF65-F5344CB8AC3E}">
        <p14:creationId xmlns:p14="http://schemas.microsoft.com/office/powerpoint/2010/main" val="143155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References/Citations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“Works Cited” or “References” section at end of paper</a:t>
            </a:r>
          </a:p>
          <a:p>
            <a:pPr lvl="1"/>
            <a:r>
              <a:rPr lang="en-US" dirty="0"/>
              <a:t>Does not count towards page limit</a:t>
            </a:r>
          </a:p>
          <a:p>
            <a:r>
              <a:rPr lang="en-US" dirty="0"/>
              <a:t>At least 3 references</a:t>
            </a:r>
          </a:p>
          <a:p>
            <a:pPr lvl="1"/>
            <a:r>
              <a:rPr lang="en-US" dirty="0"/>
              <a:t>Cannot be Wikipedia</a:t>
            </a:r>
          </a:p>
          <a:p>
            <a:r>
              <a:rPr lang="en-US" dirty="0"/>
              <a:t>MLA</a:t>
            </a:r>
          </a:p>
          <a:p>
            <a:pPr lvl="1"/>
            <a:r>
              <a:rPr lang="en-US" dirty="0"/>
              <a:t>http://www.bibme.org/</a:t>
            </a:r>
            <a:r>
              <a:rPr lang="en-US" dirty="0" err="1"/>
              <a:t>mla</a:t>
            </a:r>
            <a:endParaRPr lang="en-US" dirty="0"/>
          </a:p>
          <a:p>
            <a:r>
              <a:rPr lang="en-US" dirty="0"/>
              <a:t>Must use in-text citations for all information from a source.</a:t>
            </a:r>
          </a:p>
          <a:p>
            <a:pPr lvl="1"/>
            <a:r>
              <a:rPr lang="en-US" dirty="0"/>
              <a:t>Harvard Method (Author Last Name, Publishing Date)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dirty="0"/>
              <a:t>One author: (Evans, 2005)</a:t>
            </a:r>
          </a:p>
          <a:p>
            <a:pPr lvl="2"/>
            <a:r>
              <a:rPr lang="en-US" dirty="0"/>
              <a:t>Two authors: (Evans &amp; </a:t>
            </a:r>
            <a:r>
              <a:rPr lang="en-US" dirty="0" err="1"/>
              <a:t>Kasbohm</a:t>
            </a:r>
            <a:r>
              <a:rPr lang="en-US" dirty="0"/>
              <a:t>, 2015)</a:t>
            </a:r>
          </a:p>
          <a:p>
            <a:pPr lvl="2"/>
            <a:r>
              <a:rPr lang="en-US" dirty="0"/>
              <a:t>Three or more authors: (</a:t>
            </a:r>
            <a:r>
              <a:rPr lang="en-US" dirty="0" err="1"/>
              <a:t>Kasbohm</a:t>
            </a:r>
            <a:r>
              <a:rPr lang="en-US" dirty="0"/>
              <a:t> et al., 2015)</a:t>
            </a:r>
          </a:p>
        </p:txBody>
      </p:sp>
    </p:spTree>
    <p:extLst>
      <p:ext uri="{BB962C8B-B14F-4D97-AF65-F5344CB8AC3E}">
        <p14:creationId xmlns:p14="http://schemas.microsoft.com/office/powerpoint/2010/main" val="137435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References/Citations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Though the assembly of the supercontinent Pangea is fairly well-constrained, the supercontinent of </a:t>
            </a:r>
            <a:r>
              <a:rPr lang="en-US" dirty="0" err="1"/>
              <a:t>Rodinia</a:t>
            </a:r>
            <a:r>
              <a:rPr lang="en-US" dirty="0"/>
              <a:t> has many possible assemblies supported by current observations (Evans, 2013).</a:t>
            </a:r>
          </a:p>
        </p:txBody>
      </p:sp>
    </p:spTree>
    <p:extLst>
      <p:ext uri="{BB962C8B-B14F-4D97-AF65-F5344CB8AC3E}">
        <p14:creationId xmlns:p14="http://schemas.microsoft.com/office/powerpoint/2010/main" val="1491345948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9A71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>
        <a:spAutoFit/>
      </a:bodyPr>
      <a:lstStyle>
        <a:defPPr marL="342900" indent="-342900">
          <a:spcBef>
            <a:spcPct val="50000"/>
          </a:spcBef>
          <a:buFont typeface="Arial"/>
          <a:buChar char="•"/>
          <a:defRPr dirty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ecture" id="{8D39804D-F9DB-D24A-AD61-0377EF0DCF30}" vid="{0A03CC09-AC84-8D44-B514-225A138249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2447</TotalTime>
  <Words>983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Helvetica</vt:lpstr>
      <vt:lpstr>ＭＳ 明朝</vt:lpstr>
      <vt:lpstr>Symbol</vt:lpstr>
      <vt:lpstr>Times</vt:lpstr>
      <vt:lpstr>Times New Roman</vt:lpstr>
      <vt:lpstr>Lecture</vt:lpstr>
      <vt:lpstr>Project 1</vt:lpstr>
      <vt:lpstr>Instructions</vt:lpstr>
      <vt:lpstr>Instructions</vt:lpstr>
      <vt:lpstr>Formats</vt:lpstr>
      <vt:lpstr>Research Paper</vt:lpstr>
      <vt:lpstr>Poster/Pamphlet/Brochure</vt:lpstr>
      <vt:lpstr>Video/Recorded Lecture</vt:lpstr>
      <vt:lpstr>References/Citations</vt:lpstr>
      <vt:lpstr>References/Citations</vt:lpstr>
      <vt:lpstr>Rubric</vt:lpstr>
      <vt:lpstr>Submission</vt:lpstr>
      <vt:lpstr>Helpful Websites</vt:lpstr>
      <vt:lpstr>Turnitin</vt:lpstr>
      <vt:lpstr>Canvas/Turnitin Issues</vt:lpstr>
      <vt:lpstr>Canvas/Turnitin Issues</vt:lpstr>
      <vt:lpstr>Canvas/Turnitin Issues</vt:lpstr>
      <vt:lpstr>Canvas/Turnitin 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</dc:title>
  <dc:creator>Joe Panzik</dc:creator>
  <cp:lastModifiedBy>Matt</cp:lastModifiedBy>
  <cp:revision>60</cp:revision>
  <dcterms:created xsi:type="dcterms:W3CDTF">2017-10-04T13:01:46Z</dcterms:created>
  <dcterms:modified xsi:type="dcterms:W3CDTF">2018-09-04T14:14:00Z</dcterms:modified>
</cp:coreProperties>
</file>