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77" r:id="rId4"/>
    <p:sldId id="258" r:id="rId5"/>
    <p:sldId id="287" r:id="rId6"/>
    <p:sldId id="265" r:id="rId7"/>
    <p:sldId id="289" r:id="rId8"/>
    <p:sldId id="290" r:id="rId9"/>
    <p:sldId id="288" r:id="rId10"/>
    <p:sldId id="291" r:id="rId11"/>
    <p:sldId id="293" r:id="rId12"/>
    <p:sldId id="267" r:id="rId13"/>
    <p:sldId id="296" r:id="rId14"/>
    <p:sldId id="295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7679">
          <p15:clr>
            <a:srgbClr val="A4A3A4"/>
          </p15:clr>
        </p15:guide>
        <p15:guide id="5" orient="horz" pos="43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FF7"/>
    <a:srgbClr val="576579"/>
    <a:srgbClr val="F2F2F2"/>
    <a:srgbClr val="44546A"/>
    <a:srgbClr val="4AA6A8"/>
    <a:srgbClr val="676D7A"/>
    <a:srgbClr val="51617A"/>
    <a:srgbClr val="D0716A"/>
    <a:srgbClr val="DEA980"/>
    <a:srgbClr val="87C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8" autoAdjust="0"/>
    <p:restoredTop sz="99540" autoAdjust="0"/>
  </p:normalViewPr>
  <p:slideViewPr>
    <p:cSldViewPr snapToGrid="0">
      <p:cViewPr varScale="1">
        <p:scale>
          <a:sx n="89" d="100"/>
          <a:sy n="89" d="100"/>
        </p:scale>
        <p:origin x="102" y="618"/>
      </p:cViewPr>
      <p:guideLst>
        <p:guide orient="horz" pos="2160"/>
        <p:guide pos="3840"/>
        <p:guide orient="horz" pos="4319"/>
        <p:guide pos="7679"/>
        <p:guide orient="horz" pos="4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DC007-3B60-44E6-9B87-FBB5C85AE18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D58DD-E6DF-4E47-91EA-87657B7B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1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58DD-E6DF-4E47-91EA-87657B7BFE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16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58DD-E6DF-4E47-91EA-87657B7BFE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66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58DD-E6DF-4E47-91EA-87657B7BFE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70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58DD-E6DF-4E47-91EA-87657B7BFE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54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58DD-E6DF-4E47-91EA-87657B7BFE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3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58DD-E6DF-4E47-91EA-87657B7BFE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7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58DD-E6DF-4E47-91EA-87657B7BFE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58DD-E6DF-4E47-91EA-87657B7BFE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3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58DD-E6DF-4E47-91EA-87657B7BFE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3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58DD-E6DF-4E47-91EA-87657B7BFE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2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58DD-E6DF-4E47-91EA-87657B7BFE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88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58DD-E6DF-4E47-91EA-87657B7BFE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58DD-E6DF-4E47-91EA-87657B7BFE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58DD-E6DF-4E47-91EA-87657B7BFE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8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0E0B-4DDC-40FA-B112-ECD7580B1CD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6C3D-3C39-4E71-AD40-C7C2E335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7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0E0B-4DDC-40FA-B112-ECD7580B1CD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6C3D-3C39-4E71-AD40-C7C2E335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8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0E0B-4DDC-40FA-B112-ECD7580B1CD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6C3D-3C39-4E71-AD40-C7C2E335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0E0B-4DDC-40FA-B112-ECD7580B1CD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6C3D-3C39-4E71-AD40-C7C2E335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0E0B-4DDC-40FA-B112-ECD7580B1CD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6C3D-3C39-4E71-AD40-C7C2E335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0E0B-4DDC-40FA-B112-ECD7580B1CD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6C3D-3C39-4E71-AD40-C7C2E335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2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0E0B-4DDC-40FA-B112-ECD7580B1CD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6C3D-3C39-4E71-AD40-C7C2E335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0E0B-4DDC-40FA-B112-ECD7580B1CD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6C3D-3C39-4E71-AD40-C7C2E335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6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0E0B-4DDC-40FA-B112-ECD7580B1CD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6C3D-3C39-4E71-AD40-C7C2E335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6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0E0B-4DDC-40FA-B112-ECD7580B1CD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6C3D-3C39-4E71-AD40-C7C2E335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1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0E0B-4DDC-40FA-B112-ECD7580B1CD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6C3D-3C39-4E71-AD40-C7C2E335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6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50E0B-4DDC-40FA-B112-ECD7580B1CD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D6C3D-3C39-4E71-AD40-C7C2E335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8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hyperlink" Target="https://usflearn.instructure.com/eportfolios/25403?verifier=H1iW5UTnoPr6rcGWG0ytzx1Lmy4z4vFlDwQi1wLY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hyperlink" Target="https://net.educause.edu/ir/library/pdf/ELI3021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hyperlink" Target="https://www.ydae.purdue.edu/lct/HBCU/documents/Active_Learning_Creating_Excitement_in_the_Classroom.pdf" TargetMode="External"/><Relationship Id="rId5" Type="http://schemas.openxmlformats.org/officeDocument/2006/relationships/hyperlink" Target="https://www.cte.cornell.edu/documents/presentations/Eisen-Handout.pdf" TargetMode="External"/><Relationship Id="rId4" Type="http://schemas.openxmlformats.org/officeDocument/2006/relationships/hyperlink" Target="https://www.ydae.purdue.edu/lct/hbcu/documents/active_learning_in_college_classroom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Z9-CCPUVBow?end=132&amp;rel=0" TargetMode="External"/><Relationship Id="rId1" Type="http://schemas.openxmlformats.org/officeDocument/2006/relationships/tags" Target="../tags/tag4.xml"/><Relationship Id="rId6" Type="http://schemas.openxmlformats.org/officeDocument/2006/relationships/hyperlink" Target="https://www.youtube.com/watch?v=Z9-CCPUVBow" TargetMode="Externa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hyperlink" Target="https://usflearn.instructure.com/eportfolios/25403?verifier=H1iW5UTnoPr6rcGWG0ytzx1Lmy4z4vFlDwQi1wL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/>
          <p:nvPr/>
        </p:nvGrpSpPr>
        <p:grpSpPr>
          <a:xfrm>
            <a:off x="4554845" y="5186833"/>
            <a:ext cx="1648149" cy="1389296"/>
            <a:chOff x="4554845" y="5185540"/>
            <a:chExt cx="1648149" cy="1389296"/>
          </a:xfrm>
        </p:grpSpPr>
        <p:sp>
          <p:nvSpPr>
            <p:cNvPr id="93" name="TextBox 92"/>
            <p:cNvSpPr txBox="1"/>
            <p:nvPr/>
          </p:nvSpPr>
          <p:spPr>
            <a:xfrm>
              <a:off x="4554845" y="5620729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Describe </a:t>
              </a:r>
              <a:r>
                <a:rPr lang="en-US" sz="1600" dirty="0" smtClean="0">
                  <a:solidFill>
                    <a:schemeClr val="tx2"/>
                  </a:solidFill>
                </a:rPr>
                <a:t>ALC, rationale for use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554845" y="5185540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01 Overview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338335" y="5186833"/>
            <a:ext cx="1648149" cy="1389296"/>
            <a:chOff x="6202994" y="5185540"/>
            <a:chExt cx="1648149" cy="1389296"/>
          </a:xfrm>
        </p:grpSpPr>
        <p:sp>
          <p:nvSpPr>
            <p:cNvPr id="102" name="TextBox 101"/>
            <p:cNvSpPr txBox="1"/>
            <p:nvPr/>
          </p:nvSpPr>
          <p:spPr>
            <a:xfrm>
              <a:off x="6202994" y="5620729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600" dirty="0" smtClean="0">
                  <a:solidFill>
                    <a:schemeClr val="accent4"/>
                  </a:solidFill>
                </a:rPr>
                <a:t>Demonstrate capabilities of COPH ALC</a:t>
              </a:r>
              <a:endParaRPr lang="en-US" sz="1600" dirty="0">
                <a:solidFill>
                  <a:schemeClr val="accent4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202994" y="5185540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</a:rPr>
                <a:t>02 Health IS</a:t>
              </a:r>
              <a:endParaRPr lang="en-US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8121825" y="5186833"/>
            <a:ext cx="1648149" cy="1389296"/>
            <a:chOff x="7997780" y="5188126"/>
            <a:chExt cx="1648149" cy="1389296"/>
          </a:xfrm>
        </p:grpSpPr>
        <p:sp>
          <p:nvSpPr>
            <p:cNvPr id="104" name="TextBox 103"/>
            <p:cNvSpPr txBox="1"/>
            <p:nvPr/>
          </p:nvSpPr>
          <p:spPr>
            <a:xfrm>
              <a:off x="7997780" y="5623315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600" dirty="0" smtClean="0">
                  <a:solidFill>
                    <a:schemeClr val="accent6"/>
                  </a:solidFill>
                </a:rPr>
                <a:t>Break out activity 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997780" y="5188126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03 Activity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905315" y="5186833"/>
            <a:ext cx="1781860" cy="1365368"/>
            <a:chOff x="9905315" y="5188126"/>
            <a:chExt cx="1781860" cy="1365368"/>
          </a:xfrm>
        </p:grpSpPr>
        <p:sp>
          <p:nvSpPr>
            <p:cNvPr id="106" name="TextBox 105"/>
            <p:cNvSpPr txBox="1"/>
            <p:nvPr/>
          </p:nvSpPr>
          <p:spPr>
            <a:xfrm>
              <a:off x="9905315" y="5599387"/>
              <a:ext cx="1781860" cy="95410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Interactive walk through of the ALC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9905316" y="5188126"/>
              <a:ext cx="1648148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04 Open Floor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810669" y="228866"/>
            <a:ext cx="10781075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4400" b="1" dirty="0" smtClean="0">
                <a:solidFill>
                  <a:schemeClr val="accent6"/>
                </a:solidFill>
              </a:rPr>
              <a:t>Active Learning Classroom(ALC) at COPH</a:t>
            </a:r>
            <a:endParaRPr lang="en-US" sz="4400" b="1" dirty="0">
              <a:solidFill>
                <a:schemeClr val="accent6"/>
              </a:solidFill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330196" y="3736605"/>
            <a:ext cx="9718675" cy="2072084"/>
            <a:chOff x="330200" y="3706204"/>
            <a:chExt cx="9718675" cy="2072084"/>
          </a:xfrm>
        </p:grpSpPr>
        <p:grpSp>
          <p:nvGrpSpPr>
            <p:cNvPr id="75" name="Group 74"/>
            <p:cNvGrpSpPr/>
            <p:nvPr/>
          </p:nvGrpSpPr>
          <p:grpSpPr>
            <a:xfrm>
              <a:off x="330200" y="3706204"/>
              <a:ext cx="9718675" cy="2072084"/>
              <a:chOff x="1382713" y="4791075"/>
              <a:chExt cx="9718675" cy="207208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Rectangle 40"/>
              <p:cNvSpPr>
                <a:spLocks noChangeArrowheads="1"/>
              </p:cNvSpPr>
              <p:nvPr/>
            </p:nvSpPr>
            <p:spPr bwMode="auto">
              <a:xfrm>
                <a:off x="7518400" y="4791075"/>
                <a:ext cx="3582988" cy="517525"/>
              </a:xfrm>
              <a:prstGeom prst="homePlat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44"/>
              <p:cNvSpPr>
                <a:spLocks noChangeArrowheads="1"/>
              </p:cNvSpPr>
              <p:nvPr/>
            </p:nvSpPr>
            <p:spPr bwMode="auto">
              <a:xfrm>
                <a:off x="1382713" y="5816414"/>
                <a:ext cx="1531938" cy="10467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8"/>
              <p:cNvSpPr>
                <a:spLocks/>
              </p:cNvSpPr>
              <p:nvPr/>
            </p:nvSpPr>
            <p:spPr bwMode="auto">
              <a:xfrm>
                <a:off x="2914650" y="4794251"/>
                <a:ext cx="4603750" cy="2066925"/>
              </a:xfrm>
              <a:custGeom>
                <a:avLst/>
                <a:gdLst>
                  <a:gd name="T0" fmla="*/ 2900 w 2900"/>
                  <a:gd name="T1" fmla="*/ 0 h 1302"/>
                  <a:gd name="T2" fmla="*/ 0 w 2900"/>
                  <a:gd name="T3" fmla="*/ 651 h 1302"/>
                  <a:gd name="T4" fmla="*/ 0 w 2900"/>
                  <a:gd name="T5" fmla="*/ 1302 h 1302"/>
                  <a:gd name="T6" fmla="*/ 2900 w 2900"/>
                  <a:gd name="T7" fmla="*/ 325 h 1302"/>
                  <a:gd name="T8" fmla="*/ 2900 w 2900"/>
                  <a:gd name="T9" fmla="*/ 0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0" h="1302">
                    <a:moveTo>
                      <a:pt x="2900" y="0"/>
                    </a:moveTo>
                    <a:lnTo>
                      <a:pt x="0" y="651"/>
                    </a:lnTo>
                    <a:lnTo>
                      <a:pt x="0" y="1302"/>
                    </a:lnTo>
                    <a:lnTo>
                      <a:pt x="2900" y="325"/>
                    </a:lnTo>
                    <a:lnTo>
                      <a:pt x="29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69000"/>
                      <a:lumOff val="31000"/>
                    </a:schemeClr>
                  </a:gs>
                </a:gsLst>
                <a:lin ang="10800000" scaled="1"/>
                <a:tileRect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6541687" y="3717713"/>
              <a:ext cx="800893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04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176605" y="3776821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Open Floor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30196" y="3209322"/>
            <a:ext cx="9199562" cy="1552622"/>
            <a:chOff x="330200" y="3198554"/>
            <a:chExt cx="9199562" cy="1552622"/>
          </a:xfrm>
        </p:grpSpPr>
        <p:grpSp>
          <p:nvGrpSpPr>
            <p:cNvPr id="74" name="Group 73"/>
            <p:cNvGrpSpPr/>
            <p:nvPr/>
          </p:nvGrpSpPr>
          <p:grpSpPr>
            <a:xfrm>
              <a:off x="330200" y="3201775"/>
              <a:ext cx="9199562" cy="1549401"/>
              <a:chOff x="1382713" y="4281487"/>
              <a:chExt cx="9199562" cy="154940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Rectangle 39"/>
              <p:cNvSpPr>
                <a:spLocks noChangeArrowheads="1"/>
              </p:cNvSpPr>
              <p:nvPr/>
            </p:nvSpPr>
            <p:spPr bwMode="auto">
              <a:xfrm>
                <a:off x="7518400" y="4281487"/>
                <a:ext cx="3063875" cy="515938"/>
              </a:xfrm>
              <a:prstGeom prst="homePlate">
                <a:avLst/>
              </a:prstGeom>
              <a:solidFill>
                <a:schemeClr val="accent6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43"/>
              <p:cNvSpPr>
                <a:spLocks noChangeArrowheads="1"/>
              </p:cNvSpPr>
              <p:nvPr/>
            </p:nvSpPr>
            <p:spPr bwMode="auto">
              <a:xfrm>
                <a:off x="1382713" y="4791075"/>
                <a:ext cx="1531938" cy="1039813"/>
              </a:xfrm>
              <a:prstGeom prst="rect">
                <a:avLst/>
              </a:prstGeom>
              <a:solidFill>
                <a:schemeClr val="accent6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47"/>
              <p:cNvSpPr>
                <a:spLocks/>
              </p:cNvSpPr>
              <p:nvPr/>
            </p:nvSpPr>
            <p:spPr bwMode="auto">
              <a:xfrm>
                <a:off x="2914650" y="4281487"/>
                <a:ext cx="4603750" cy="1549400"/>
              </a:xfrm>
              <a:custGeom>
                <a:avLst/>
                <a:gdLst>
                  <a:gd name="T0" fmla="*/ 2900 w 2900"/>
                  <a:gd name="T1" fmla="*/ 0 h 976"/>
                  <a:gd name="T2" fmla="*/ 0 w 2900"/>
                  <a:gd name="T3" fmla="*/ 325 h 976"/>
                  <a:gd name="T4" fmla="*/ 0 w 2900"/>
                  <a:gd name="T5" fmla="*/ 976 h 976"/>
                  <a:gd name="T6" fmla="*/ 2900 w 2900"/>
                  <a:gd name="T7" fmla="*/ 325 h 976"/>
                  <a:gd name="T8" fmla="*/ 2900 w 2900"/>
                  <a:gd name="T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0" h="976">
                    <a:moveTo>
                      <a:pt x="2900" y="0"/>
                    </a:moveTo>
                    <a:lnTo>
                      <a:pt x="0" y="325"/>
                    </a:lnTo>
                    <a:lnTo>
                      <a:pt x="0" y="976"/>
                    </a:lnTo>
                    <a:lnTo>
                      <a:pt x="2900" y="325"/>
                    </a:lnTo>
                    <a:lnTo>
                      <a:pt x="29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shade val="30000"/>
                      <a:satMod val="115000"/>
                    </a:schemeClr>
                  </a:gs>
                  <a:gs pos="50000">
                    <a:schemeClr val="accent6">
                      <a:shade val="67500"/>
                      <a:satMod val="115000"/>
                    </a:schemeClr>
                  </a:gs>
                  <a:gs pos="100000">
                    <a:schemeClr val="accent6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6541687" y="3198554"/>
              <a:ext cx="800893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800" b="1" dirty="0" smtClean="0">
                  <a:solidFill>
                    <a:schemeClr val="accent5"/>
                  </a:solidFill>
                </a:rPr>
                <a:t>03</a:t>
              </a:r>
              <a:endParaRPr lang="en-US" sz="2800" b="1" dirty="0">
                <a:solidFill>
                  <a:schemeClr val="accent5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176605" y="3253224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 smtClean="0">
                  <a:solidFill>
                    <a:schemeClr val="accent5"/>
                  </a:solidFill>
                </a:rPr>
                <a:t>Activity</a:t>
              </a:r>
              <a:endParaRPr lang="en-US" sz="20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330198" y="2677108"/>
            <a:ext cx="8689975" cy="1033463"/>
            <a:chOff x="330198" y="2677108"/>
            <a:chExt cx="8689975" cy="1033463"/>
          </a:xfrm>
        </p:grpSpPr>
        <p:grpSp>
          <p:nvGrpSpPr>
            <p:cNvPr id="73" name="Group 72"/>
            <p:cNvGrpSpPr/>
            <p:nvPr/>
          </p:nvGrpSpPr>
          <p:grpSpPr>
            <a:xfrm>
              <a:off x="330198" y="2677108"/>
              <a:ext cx="8689975" cy="1033463"/>
              <a:chOff x="1382713" y="3763962"/>
              <a:chExt cx="8689975" cy="10334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Rectangle 38"/>
              <p:cNvSpPr>
                <a:spLocks noChangeArrowheads="1"/>
              </p:cNvSpPr>
              <p:nvPr/>
            </p:nvSpPr>
            <p:spPr bwMode="auto">
              <a:xfrm>
                <a:off x="7518400" y="3773487"/>
                <a:ext cx="2554288" cy="517525"/>
              </a:xfrm>
              <a:prstGeom prst="homePlate">
                <a:avLst/>
              </a:prstGeom>
              <a:gradFill>
                <a:gsLst>
                  <a:gs pos="32000">
                    <a:schemeClr val="accent4">
                      <a:shade val="30000"/>
                      <a:satMod val="115000"/>
                      <a:lumMod val="64000"/>
                      <a:lumOff val="36000"/>
                    </a:schemeClr>
                  </a:gs>
                  <a:gs pos="100000">
                    <a:schemeClr val="accent4">
                      <a:lumMod val="78000"/>
                      <a:lumOff val="22000"/>
                    </a:schemeClr>
                  </a:gs>
                </a:gsLst>
                <a:lin ang="10800000" scaled="1"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41"/>
              <p:cNvSpPr>
                <a:spLocks noChangeArrowheads="1"/>
              </p:cNvSpPr>
              <p:nvPr/>
            </p:nvSpPr>
            <p:spPr bwMode="auto">
              <a:xfrm>
                <a:off x="1382713" y="3763962"/>
                <a:ext cx="1531938" cy="103346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46"/>
              <p:cNvSpPr>
                <a:spLocks/>
              </p:cNvSpPr>
              <p:nvPr/>
            </p:nvSpPr>
            <p:spPr bwMode="auto">
              <a:xfrm>
                <a:off x="2914650" y="3767137"/>
                <a:ext cx="4603750" cy="1030288"/>
              </a:xfrm>
              <a:custGeom>
                <a:avLst/>
                <a:gdLst>
                  <a:gd name="T0" fmla="*/ 2900 w 2900"/>
                  <a:gd name="T1" fmla="*/ 0 h 649"/>
                  <a:gd name="T2" fmla="*/ 0 w 2900"/>
                  <a:gd name="T3" fmla="*/ 0 h 649"/>
                  <a:gd name="T4" fmla="*/ 0 w 2900"/>
                  <a:gd name="T5" fmla="*/ 649 h 649"/>
                  <a:gd name="T6" fmla="*/ 2900 w 2900"/>
                  <a:gd name="T7" fmla="*/ 324 h 649"/>
                  <a:gd name="T8" fmla="*/ 2900 w 2900"/>
                  <a:gd name="T9" fmla="*/ 0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0" h="649">
                    <a:moveTo>
                      <a:pt x="2900" y="0"/>
                    </a:moveTo>
                    <a:lnTo>
                      <a:pt x="0" y="0"/>
                    </a:lnTo>
                    <a:lnTo>
                      <a:pt x="0" y="649"/>
                    </a:lnTo>
                    <a:lnTo>
                      <a:pt x="2900" y="324"/>
                    </a:lnTo>
                    <a:lnTo>
                      <a:pt x="29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shade val="30000"/>
                      <a:satMod val="115000"/>
                      <a:lumMod val="84000"/>
                      <a:lumOff val="16000"/>
                    </a:schemeClr>
                  </a:gs>
                  <a:gs pos="50000">
                    <a:schemeClr val="accent4">
                      <a:lumMod val="79000"/>
                      <a:lumOff val="21000"/>
                    </a:schemeClr>
                  </a:gs>
                  <a:gs pos="100000">
                    <a:schemeClr val="accent4">
                      <a:shade val="100000"/>
                      <a:satMod val="115000"/>
                      <a:lumMod val="50000"/>
                      <a:lumOff val="50000"/>
                    </a:schemeClr>
                  </a:gs>
                </a:gsLst>
                <a:lin ang="10800000" scaled="1"/>
                <a:tileRect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6541687" y="2679396"/>
              <a:ext cx="800893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02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176605" y="2750334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Demo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747713" y="3327400"/>
              <a:ext cx="508001" cy="263525"/>
              <a:chOff x="747713" y="3327400"/>
              <a:chExt cx="508001" cy="263525"/>
            </a:xfrm>
            <a:solidFill>
              <a:schemeClr val="tx2"/>
            </a:solidFill>
          </p:grpSpPr>
          <p:sp>
            <p:nvSpPr>
              <p:cNvPr id="120" name="Freeform 59"/>
              <p:cNvSpPr>
                <a:spLocks/>
              </p:cNvSpPr>
              <p:nvPr/>
            </p:nvSpPr>
            <p:spPr bwMode="auto">
              <a:xfrm>
                <a:off x="1165226" y="3327400"/>
                <a:ext cx="90488" cy="263525"/>
              </a:xfrm>
              <a:custGeom>
                <a:avLst/>
                <a:gdLst>
                  <a:gd name="T0" fmla="*/ 0 w 57"/>
                  <a:gd name="T1" fmla="*/ 0 h 166"/>
                  <a:gd name="T2" fmla="*/ 57 w 57"/>
                  <a:gd name="T3" fmla="*/ 166 h 166"/>
                  <a:gd name="T4" fmla="*/ 0 w 57"/>
                  <a:gd name="T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66">
                    <a:moveTo>
                      <a:pt x="0" y="0"/>
                    </a:moveTo>
                    <a:lnTo>
                      <a:pt x="57" y="16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60"/>
              <p:cNvSpPr>
                <a:spLocks noChangeShapeType="1"/>
              </p:cNvSpPr>
              <p:nvPr/>
            </p:nvSpPr>
            <p:spPr bwMode="auto">
              <a:xfrm>
                <a:off x="1165226" y="3327400"/>
                <a:ext cx="90488" cy="263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63"/>
              <p:cNvSpPr>
                <a:spLocks/>
              </p:cNvSpPr>
              <p:nvPr/>
            </p:nvSpPr>
            <p:spPr bwMode="auto">
              <a:xfrm>
                <a:off x="747713" y="3327400"/>
                <a:ext cx="90488" cy="263525"/>
              </a:xfrm>
              <a:custGeom>
                <a:avLst/>
                <a:gdLst>
                  <a:gd name="T0" fmla="*/ 57 w 57"/>
                  <a:gd name="T1" fmla="*/ 0 h 166"/>
                  <a:gd name="T2" fmla="*/ 0 w 57"/>
                  <a:gd name="T3" fmla="*/ 166 h 166"/>
                  <a:gd name="T4" fmla="*/ 57 w 57"/>
                  <a:gd name="T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66">
                    <a:moveTo>
                      <a:pt x="57" y="0"/>
                    </a:moveTo>
                    <a:lnTo>
                      <a:pt x="0" y="166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64"/>
              <p:cNvSpPr>
                <a:spLocks noChangeShapeType="1"/>
              </p:cNvSpPr>
              <p:nvPr/>
            </p:nvSpPr>
            <p:spPr bwMode="auto">
              <a:xfrm flipH="1">
                <a:off x="747713" y="3327400"/>
                <a:ext cx="90488" cy="263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330200" y="1656935"/>
            <a:ext cx="8178800" cy="1038226"/>
            <a:chOff x="330200" y="1656935"/>
            <a:chExt cx="8178800" cy="1038226"/>
          </a:xfrm>
        </p:grpSpPr>
        <p:grpSp>
          <p:nvGrpSpPr>
            <p:cNvPr id="72" name="Group 71"/>
            <p:cNvGrpSpPr/>
            <p:nvPr/>
          </p:nvGrpSpPr>
          <p:grpSpPr>
            <a:xfrm>
              <a:off x="330200" y="1656935"/>
              <a:ext cx="8178800" cy="1038226"/>
              <a:chOff x="1382713" y="2719387"/>
              <a:chExt cx="8178800" cy="10382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Rectangle 36"/>
              <p:cNvSpPr>
                <a:spLocks noChangeArrowheads="1"/>
              </p:cNvSpPr>
              <p:nvPr/>
            </p:nvSpPr>
            <p:spPr bwMode="auto">
              <a:xfrm>
                <a:off x="1382713" y="2719387"/>
                <a:ext cx="1531938" cy="1037830"/>
              </a:xfrm>
              <a:prstGeom prst="rect">
                <a:avLst/>
              </a:prstGeom>
              <a:solidFill>
                <a:schemeClr val="tx2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37"/>
              <p:cNvSpPr>
                <a:spLocks noChangeArrowheads="1"/>
              </p:cNvSpPr>
              <p:nvPr/>
            </p:nvSpPr>
            <p:spPr bwMode="auto">
              <a:xfrm>
                <a:off x="7518400" y="3238499"/>
                <a:ext cx="2043113" cy="519114"/>
              </a:xfrm>
              <a:prstGeom prst="homePlate">
                <a:avLst/>
              </a:prstGeom>
              <a:solidFill>
                <a:schemeClr val="tx2"/>
              </a:soli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45"/>
              <p:cNvSpPr>
                <a:spLocks/>
              </p:cNvSpPr>
              <p:nvPr/>
            </p:nvSpPr>
            <p:spPr bwMode="auto">
              <a:xfrm>
                <a:off x="2914650" y="2720580"/>
                <a:ext cx="4603750" cy="1036638"/>
              </a:xfrm>
              <a:custGeom>
                <a:avLst/>
                <a:gdLst>
                  <a:gd name="T0" fmla="*/ 2900 w 2900"/>
                  <a:gd name="T1" fmla="*/ 326 h 653"/>
                  <a:gd name="T2" fmla="*/ 0 w 2900"/>
                  <a:gd name="T3" fmla="*/ 0 h 653"/>
                  <a:gd name="T4" fmla="*/ 0 w 2900"/>
                  <a:gd name="T5" fmla="*/ 653 h 653"/>
                  <a:gd name="T6" fmla="*/ 2900 w 2900"/>
                  <a:gd name="T7" fmla="*/ 653 h 653"/>
                  <a:gd name="T8" fmla="*/ 2900 w 2900"/>
                  <a:gd name="T9" fmla="*/ 326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0" h="653">
                    <a:moveTo>
                      <a:pt x="2900" y="326"/>
                    </a:moveTo>
                    <a:lnTo>
                      <a:pt x="0" y="0"/>
                    </a:lnTo>
                    <a:lnTo>
                      <a:pt x="0" y="653"/>
                    </a:lnTo>
                    <a:lnTo>
                      <a:pt x="2900" y="653"/>
                    </a:lnTo>
                    <a:lnTo>
                      <a:pt x="2900" y="32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6541687" y="2160238"/>
              <a:ext cx="800893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800" b="1" dirty="0" smtClean="0">
                  <a:solidFill>
                    <a:schemeClr val="accent5"/>
                  </a:solidFill>
                </a:rPr>
                <a:t>01</a:t>
              </a:r>
              <a:endParaRPr lang="en-US" sz="2800" b="1" dirty="0">
                <a:solidFill>
                  <a:schemeClr val="accent5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176605" y="2225999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 smtClean="0">
                  <a:solidFill>
                    <a:schemeClr val="accent5"/>
                  </a:solidFill>
                </a:rPr>
                <a:t>Overview</a:t>
              </a:r>
              <a:endParaRPr lang="en-US" sz="2000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06179" y="3334600"/>
            <a:ext cx="6743700" cy="489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4" y="2810277"/>
            <a:ext cx="621741" cy="792415"/>
          </a:xfrm>
          <a:prstGeom prst="rect">
            <a:avLst/>
          </a:prstGeom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5067248" y="1298463"/>
            <a:ext cx="6486389" cy="3393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Agenda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1" y="4963179"/>
            <a:ext cx="628683" cy="696649"/>
          </a:xfrm>
          <a:prstGeom prst="rect">
            <a:avLst/>
          </a:prstGeom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6" name="Group 55"/>
          <p:cNvGrpSpPr/>
          <p:nvPr/>
        </p:nvGrpSpPr>
        <p:grpSpPr>
          <a:xfrm>
            <a:off x="581864" y="3805329"/>
            <a:ext cx="819887" cy="737484"/>
            <a:chOff x="3462338" y="2781300"/>
            <a:chExt cx="488951" cy="457200"/>
          </a:xfrm>
          <a:solidFill>
            <a:schemeClr val="bg1"/>
          </a:solidFill>
        </p:grpSpPr>
        <p:sp>
          <p:nvSpPr>
            <p:cNvPr id="63" name="Freeform 10"/>
            <p:cNvSpPr>
              <a:spLocks noEditPoints="1"/>
            </p:cNvSpPr>
            <p:nvPr/>
          </p:nvSpPr>
          <p:spPr bwMode="auto">
            <a:xfrm>
              <a:off x="3614738" y="2781300"/>
              <a:ext cx="182563" cy="190500"/>
            </a:xfrm>
            <a:custGeom>
              <a:avLst/>
              <a:gdLst>
                <a:gd name="T0" fmla="*/ 24 w 56"/>
                <a:gd name="T1" fmla="*/ 58 h 58"/>
                <a:gd name="T2" fmla="*/ 26 w 56"/>
                <a:gd name="T3" fmla="*/ 45 h 58"/>
                <a:gd name="T4" fmla="*/ 25 w 56"/>
                <a:gd name="T5" fmla="*/ 44 h 58"/>
                <a:gd name="T6" fmla="*/ 25 w 56"/>
                <a:gd name="T7" fmla="*/ 43 h 58"/>
                <a:gd name="T8" fmla="*/ 28 w 56"/>
                <a:gd name="T9" fmla="*/ 40 h 58"/>
                <a:gd name="T10" fmla="*/ 29 w 56"/>
                <a:gd name="T11" fmla="*/ 40 h 58"/>
                <a:gd name="T12" fmla="*/ 31 w 56"/>
                <a:gd name="T13" fmla="*/ 43 h 58"/>
                <a:gd name="T14" fmla="*/ 31 w 56"/>
                <a:gd name="T15" fmla="*/ 44 h 58"/>
                <a:gd name="T16" fmla="*/ 30 w 56"/>
                <a:gd name="T17" fmla="*/ 45 h 58"/>
                <a:gd name="T18" fmla="*/ 32 w 56"/>
                <a:gd name="T19" fmla="*/ 58 h 58"/>
                <a:gd name="T20" fmla="*/ 56 w 56"/>
                <a:gd name="T21" fmla="*/ 54 h 58"/>
                <a:gd name="T22" fmla="*/ 44 w 56"/>
                <a:gd name="T23" fmla="*/ 42 h 58"/>
                <a:gd name="T24" fmla="*/ 36 w 56"/>
                <a:gd name="T25" fmla="*/ 33 h 58"/>
                <a:gd name="T26" fmla="*/ 39 w 56"/>
                <a:gd name="T27" fmla="*/ 26 h 58"/>
                <a:gd name="T28" fmla="*/ 43 w 56"/>
                <a:gd name="T29" fmla="*/ 21 h 58"/>
                <a:gd name="T30" fmla="*/ 42 w 56"/>
                <a:gd name="T31" fmla="*/ 17 h 58"/>
                <a:gd name="T32" fmla="*/ 42 w 56"/>
                <a:gd name="T33" fmla="*/ 13 h 58"/>
                <a:gd name="T34" fmla="*/ 28 w 56"/>
                <a:gd name="T35" fmla="*/ 0 h 58"/>
                <a:gd name="T36" fmla="*/ 14 w 56"/>
                <a:gd name="T37" fmla="*/ 13 h 58"/>
                <a:gd name="T38" fmla="*/ 14 w 56"/>
                <a:gd name="T39" fmla="*/ 17 h 58"/>
                <a:gd name="T40" fmla="*/ 13 w 56"/>
                <a:gd name="T41" fmla="*/ 21 h 58"/>
                <a:gd name="T42" fmla="*/ 17 w 56"/>
                <a:gd name="T43" fmla="*/ 26 h 58"/>
                <a:gd name="T44" fmla="*/ 21 w 56"/>
                <a:gd name="T45" fmla="*/ 33 h 58"/>
                <a:gd name="T46" fmla="*/ 13 w 56"/>
                <a:gd name="T47" fmla="*/ 42 h 58"/>
                <a:gd name="T48" fmla="*/ 0 w 56"/>
                <a:gd name="T49" fmla="*/ 54 h 58"/>
                <a:gd name="T50" fmla="*/ 24 w 56"/>
                <a:gd name="T51" fmla="*/ 58 h 58"/>
                <a:gd name="T52" fmla="*/ 24 w 56"/>
                <a:gd name="T53" fmla="*/ 58 h 58"/>
                <a:gd name="T54" fmla="*/ 24 w 56"/>
                <a:gd name="T5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8">
                  <a:moveTo>
                    <a:pt x="24" y="58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9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3"/>
                    <a:pt x="31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47" y="57"/>
                    <a:pt x="56" y="56"/>
                    <a:pt x="56" y="54"/>
                  </a:cubicBezTo>
                  <a:cubicBezTo>
                    <a:pt x="56" y="45"/>
                    <a:pt x="50" y="45"/>
                    <a:pt x="44" y="42"/>
                  </a:cubicBezTo>
                  <a:cubicBezTo>
                    <a:pt x="40" y="41"/>
                    <a:pt x="35" y="40"/>
                    <a:pt x="36" y="33"/>
                  </a:cubicBezTo>
                  <a:cubicBezTo>
                    <a:pt x="38" y="31"/>
                    <a:pt x="39" y="26"/>
                    <a:pt x="39" y="26"/>
                  </a:cubicBezTo>
                  <a:cubicBezTo>
                    <a:pt x="39" y="26"/>
                    <a:pt x="43" y="24"/>
                    <a:pt x="43" y="21"/>
                  </a:cubicBezTo>
                  <a:cubicBezTo>
                    <a:pt x="44" y="18"/>
                    <a:pt x="42" y="17"/>
                    <a:pt x="42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6"/>
                    <a:pt x="36" y="0"/>
                    <a:pt x="28" y="0"/>
                  </a:cubicBezTo>
                  <a:cubicBezTo>
                    <a:pt x="21" y="0"/>
                    <a:pt x="14" y="6"/>
                    <a:pt x="14" y="1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3" y="18"/>
                    <a:pt x="13" y="21"/>
                  </a:cubicBezTo>
                  <a:cubicBezTo>
                    <a:pt x="13" y="24"/>
                    <a:pt x="17" y="26"/>
                    <a:pt x="17" y="26"/>
                  </a:cubicBezTo>
                  <a:cubicBezTo>
                    <a:pt x="17" y="26"/>
                    <a:pt x="18" y="31"/>
                    <a:pt x="21" y="33"/>
                  </a:cubicBezTo>
                  <a:cubicBezTo>
                    <a:pt x="22" y="40"/>
                    <a:pt x="17" y="41"/>
                    <a:pt x="13" y="42"/>
                  </a:cubicBezTo>
                  <a:cubicBezTo>
                    <a:pt x="6" y="45"/>
                    <a:pt x="0" y="45"/>
                    <a:pt x="0" y="54"/>
                  </a:cubicBezTo>
                  <a:cubicBezTo>
                    <a:pt x="0" y="56"/>
                    <a:pt x="9" y="57"/>
                    <a:pt x="24" y="58"/>
                  </a:cubicBezTo>
                  <a:close/>
                  <a:moveTo>
                    <a:pt x="24" y="58"/>
                  </a:moveTo>
                  <a:cubicBezTo>
                    <a:pt x="24" y="58"/>
                    <a:pt x="24" y="58"/>
                    <a:pt x="24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"/>
            <p:cNvSpPr>
              <a:spLocks noEditPoints="1"/>
            </p:cNvSpPr>
            <p:nvPr/>
          </p:nvSpPr>
          <p:spPr bwMode="auto">
            <a:xfrm>
              <a:off x="3462338" y="3051175"/>
              <a:ext cx="182563" cy="187325"/>
            </a:xfrm>
            <a:custGeom>
              <a:avLst/>
              <a:gdLst>
                <a:gd name="T0" fmla="*/ 44 w 56"/>
                <a:gd name="T1" fmla="*/ 42 h 57"/>
                <a:gd name="T2" fmla="*/ 36 w 56"/>
                <a:gd name="T3" fmla="*/ 33 h 57"/>
                <a:gd name="T4" fmla="*/ 39 w 56"/>
                <a:gd name="T5" fmla="*/ 25 h 57"/>
                <a:gd name="T6" fmla="*/ 43 w 56"/>
                <a:gd name="T7" fmla="*/ 20 h 57"/>
                <a:gd name="T8" fmla="*/ 42 w 56"/>
                <a:gd name="T9" fmla="*/ 16 h 57"/>
                <a:gd name="T10" fmla="*/ 42 w 56"/>
                <a:gd name="T11" fmla="*/ 13 h 57"/>
                <a:gd name="T12" fmla="*/ 28 w 56"/>
                <a:gd name="T13" fmla="*/ 0 h 57"/>
                <a:gd name="T14" fmla="*/ 14 w 56"/>
                <a:gd name="T15" fmla="*/ 13 h 57"/>
                <a:gd name="T16" fmla="*/ 14 w 56"/>
                <a:gd name="T17" fmla="*/ 16 h 57"/>
                <a:gd name="T18" fmla="*/ 13 w 56"/>
                <a:gd name="T19" fmla="*/ 20 h 57"/>
                <a:gd name="T20" fmla="*/ 17 w 56"/>
                <a:gd name="T21" fmla="*/ 25 h 57"/>
                <a:gd name="T22" fmla="*/ 21 w 56"/>
                <a:gd name="T23" fmla="*/ 33 h 57"/>
                <a:gd name="T24" fmla="*/ 13 w 56"/>
                <a:gd name="T25" fmla="*/ 42 h 57"/>
                <a:gd name="T26" fmla="*/ 0 w 56"/>
                <a:gd name="T27" fmla="*/ 53 h 57"/>
                <a:gd name="T28" fmla="*/ 24 w 56"/>
                <a:gd name="T29" fmla="*/ 57 h 57"/>
                <a:gd name="T30" fmla="*/ 26 w 56"/>
                <a:gd name="T31" fmla="*/ 45 h 57"/>
                <a:gd name="T32" fmla="*/ 25 w 56"/>
                <a:gd name="T33" fmla="*/ 43 h 57"/>
                <a:gd name="T34" fmla="*/ 25 w 56"/>
                <a:gd name="T35" fmla="*/ 43 h 57"/>
                <a:gd name="T36" fmla="*/ 28 w 56"/>
                <a:gd name="T37" fmla="*/ 40 h 57"/>
                <a:gd name="T38" fmla="*/ 29 w 56"/>
                <a:gd name="T39" fmla="*/ 40 h 57"/>
                <a:gd name="T40" fmla="*/ 31 w 56"/>
                <a:gd name="T41" fmla="*/ 43 h 57"/>
                <a:gd name="T42" fmla="*/ 31 w 56"/>
                <a:gd name="T43" fmla="*/ 43 h 57"/>
                <a:gd name="T44" fmla="*/ 30 w 56"/>
                <a:gd name="T45" fmla="*/ 45 h 57"/>
                <a:gd name="T46" fmla="*/ 32 w 56"/>
                <a:gd name="T47" fmla="*/ 57 h 57"/>
                <a:gd name="T48" fmla="*/ 56 w 56"/>
                <a:gd name="T49" fmla="*/ 53 h 57"/>
                <a:gd name="T50" fmla="*/ 44 w 56"/>
                <a:gd name="T51" fmla="*/ 42 h 57"/>
                <a:gd name="T52" fmla="*/ 44 w 56"/>
                <a:gd name="T53" fmla="*/ 42 h 57"/>
                <a:gd name="T54" fmla="*/ 44 w 56"/>
                <a:gd name="T55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7">
                  <a:moveTo>
                    <a:pt x="44" y="42"/>
                  </a:moveTo>
                  <a:cubicBezTo>
                    <a:pt x="40" y="41"/>
                    <a:pt x="35" y="40"/>
                    <a:pt x="36" y="33"/>
                  </a:cubicBezTo>
                  <a:cubicBezTo>
                    <a:pt x="38" y="30"/>
                    <a:pt x="39" y="25"/>
                    <a:pt x="39" y="25"/>
                  </a:cubicBezTo>
                  <a:cubicBezTo>
                    <a:pt x="39" y="25"/>
                    <a:pt x="43" y="24"/>
                    <a:pt x="43" y="20"/>
                  </a:cubicBezTo>
                  <a:cubicBezTo>
                    <a:pt x="44" y="17"/>
                    <a:pt x="42" y="16"/>
                    <a:pt x="42" y="1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5"/>
                    <a:pt x="36" y="0"/>
                    <a:pt x="28" y="0"/>
                  </a:cubicBezTo>
                  <a:cubicBezTo>
                    <a:pt x="21" y="0"/>
                    <a:pt x="14" y="5"/>
                    <a:pt x="14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3" y="17"/>
                    <a:pt x="13" y="20"/>
                  </a:cubicBezTo>
                  <a:cubicBezTo>
                    <a:pt x="13" y="24"/>
                    <a:pt x="17" y="25"/>
                    <a:pt x="17" y="25"/>
                  </a:cubicBezTo>
                  <a:cubicBezTo>
                    <a:pt x="17" y="25"/>
                    <a:pt x="18" y="30"/>
                    <a:pt x="21" y="33"/>
                  </a:cubicBezTo>
                  <a:cubicBezTo>
                    <a:pt x="22" y="40"/>
                    <a:pt x="17" y="41"/>
                    <a:pt x="13" y="42"/>
                  </a:cubicBezTo>
                  <a:cubicBezTo>
                    <a:pt x="6" y="44"/>
                    <a:pt x="0" y="45"/>
                    <a:pt x="0" y="53"/>
                  </a:cubicBezTo>
                  <a:cubicBezTo>
                    <a:pt x="0" y="55"/>
                    <a:pt x="9" y="57"/>
                    <a:pt x="24" y="57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9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47" y="57"/>
                    <a:pt x="56" y="55"/>
                    <a:pt x="56" y="53"/>
                  </a:cubicBezTo>
                  <a:cubicBezTo>
                    <a:pt x="56" y="45"/>
                    <a:pt x="50" y="44"/>
                    <a:pt x="44" y="42"/>
                  </a:cubicBezTo>
                  <a:close/>
                  <a:moveTo>
                    <a:pt x="44" y="42"/>
                  </a:moveTo>
                  <a:cubicBezTo>
                    <a:pt x="44" y="42"/>
                    <a:pt x="44" y="42"/>
                    <a:pt x="44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"/>
            <p:cNvSpPr>
              <a:spLocks noEditPoints="1"/>
            </p:cNvSpPr>
            <p:nvPr/>
          </p:nvSpPr>
          <p:spPr bwMode="auto">
            <a:xfrm>
              <a:off x="3768726" y="3051175"/>
              <a:ext cx="182563" cy="187325"/>
            </a:xfrm>
            <a:custGeom>
              <a:avLst/>
              <a:gdLst>
                <a:gd name="T0" fmla="*/ 44 w 56"/>
                <a:gd name="T1" fmla="*/ 42 h 57"/>
                <a:gd name="T2" fmla="*/ 36 w 56"/>
                <a:gd name="T3" fmla="*/ 33 h 57"/>
                <a:gd name="T4" fmla="*/ 39 w 56"/>
                <a:gd name="T5" fmla="*/ 25 h 57"/>
                <a:gd name="T6" fmla="*/ 43 w 56"/>
                <a:gd name="T7" fmla="*/ 20 h 57"/>
                <a:gd name="T8" fmla="*/ 42 w 56"/>
                <a:gd name="T9" fmla="*/ 16 h 57"/>
                <a:gd name="T10" fmla="*/ 42 w 56"/>
                <a:gd name="T11" fmla="*/ 13 h 57"/>
                <a:gd name="T12" fmla="*/ 28 w 56"/>
                <a:gd name="T13" fmla="*/ 0 h 57"/>
                <a:gd name="T14" fmla="*/ 14 w 56"/>
                <a:gd name="T15" fmla="*/ 13 h 57"/>
                <a:gd name="T16" fmla="*/ 14 w 56"/>
                <a:gd name="T17" fmla="*/ 16 h 57"/>
                <a:gd name="T18" fmla="*/ 13 w 56"/>
                <a:gd name="T19" fmla="*/ 20 h 57"/>
                <a:gd name="T20" fmla="*/ 17 w 56"/>
                <a:gd name="T21" fmla="*/ 25 h 57"/>
                <a:gd name="T22" fmla="*/ 21 w 56"/>
                <a:gd name="T23" fmla="*/ 33 h 57"/>
                <a:gd name="T24" fmla="*/ 13 w 56"/>
                <a:gd name="T25" fmla="*/ 42 h 57"/>
                <a:gd name="T26" fmla="*/ 0 w 56"/>
                <a:gd name="T27" fmla="*/ 53 h 57"/>
                <a:gd name="T28" fmla="*/ 24 w 56"/>
                <a:gd name="T29" fmla="*/ 57 h 57"/>
                <a:gd name="T30" fmla="*/ 26 w 56"/>
                <a:gd name="T31" fmla="*/ 45 h 57"/>
                <a:gd name="T32" fmla="*/ 25 w 56"/>
                <a:gd name="T33" fmla="*/ 43 h 57"/>
                <a:gd name="T34" fmla="*/ 25 w 56"/>
                <a:gd name="T35" fmla="*/ 43 h 57"/>
                <a:gd name="T36" fmla="*/ 28 w 56"/>
                <a:gd name="T37" fmla="*/ 40 h 57"/>
                <a:gd name="T38" fmla="*/ 29 w 56"/>
                <a:gd name="T39" fmla="*/ 40 h 57"/>
                <a:gd name="T40" fmla="*/ 31 w 56"/>
                <a:gd name="T41" fmla="*/ 43 h 57"/>
                <a:gd name="T42" fmla="*/ 31 w 56"/>
                <a:gd name="T43" fmla="*/ 43 h 57"/>
                <a:gd name="T44" fmla="*/ 30 w 56"/>
                <a:gd name="T45" fmla="*/ 45 h 57"/>
                <a:gd name="T46" fmla="*/ 32 w 56"/>
                <a:gd name="T47" fmla="*/ 57 h 57"/>
                <a:gd name="T48" fmla="*/ 56 w 56"/>
                <a:gd name="T49" fmla="*/ 53 h 57"/>
                <a:gd name="T50" fmla="*/ 44 w 56"/>
                <a:gd name="T51" fmla="*/ 42 h 57"/>
                <a:gd name="T52" fmla="*/ 44 w 56"/>
                <a:gd name="T53" fmla="*/ 42 h 57"/>
                <a:gd name="T54" fmla="*/ 44 w 56"/>
                <a:gd name="T55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57">
                  <a:moveTo>
                    <a:pt x="44" y="42"/>
                  </a:moveTo>
                  <a:cubicBezTo>
                    <a:pt x="40" y="41"/>
                    <a:pt x="35" y="40"/>
                    <a:pt x="36" y="33"/>
                  </a:cubicBezTo>
                  <a:cubicBezTo>
                    <a:pt x="38" y="30"/>
                    <a:pt x="39" y="25"/>
                    <a:pt x="39" y="25"/>
                  </a:cubicBezTo>
                  <a:cubicBezTo>
                    <a:pt x="39" y="25"/>
                    <a:pt x="43" y="24"/>
                    <a:pt x="43" y="20"/>
                  </a:cubicBezTo>
                  <a:cubicBezTo>
                    <a:pt x="44" y="17"/>
                    <a:pt x="42" y="16"/>
                    <a:pt x="42" y="1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5"/>
                    <a:pt x="36" y="0"/>
                    <a:pt x="28" y="0"/>
                  </a:cubicBezTo>
                  <a:cubicBezTo>
                    <a:pt x="21" y="0"/>
                    <a:pt x="14" y="5"/>
                    <a:pt x="14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3" y="17"/>
                    <a:pt x="13" y="20"/>
                  </a:cubicBezTo>
                  <a:cubicBezTo>
                    <a:pt x="13" y="24"/>
                    <a:pt x="17" y="25"/>
                    <a:pt x="17" y="25"/>
                  </a:cubicBezTo>
                  <a:cubicBezTo>
                    <a:pt x="17" y="25"/>
                    <a:pt x="18" y="30"/>
                    <a:pt x="21" y="33"/>
                  </a:cubicBezTo>
                  <a:cubicBezTo>
                    <a:pt x="22" y="40"/>
                    <a:pt x="17" y="41"/>
                    <a:pt x="13" y="42"/>
                  </a:cubicBezTo>
                  <a:cubicBezTo>
                    <a:pt x="6" y="44"/>
                    <a:pt x="0" y="45"/>
                    <a:pt x="0" y="53"/>
                  </a:cubicBezTo>
                  <a:cubicBezTo>
                    <a:pt x="0" y="55"/>
                    <a:pt x="9" y="57"/>
                    <a:pt x="24" y="57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9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47" y="57"/>
                    <a:pt x="56" y="55"/>
                    <a:pt x="56" y="53"/>
                  </a:cubicBezTo>
                  <a:cubicBezTo>
                    <a:pt x="56" y="45"/>
                    <a:pt x="50" y="44"/>
                    <a:pt x="44" y="42"/>
                  </a:cubicBezTo>
                  <a:close/>
                  <a:moveTo>
                    <a:pt x="44" y="42"/>
                  </a:moveTo>
                  <a:cubicBezTo>
                    <a:pt x="44" y="42"/>
                    <a:pt x="44" y="42"/>
                    <a:pt x="44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3"/>
            <p:cNvSpPr>
              <a:spLocks noEditPoints="1"/>
            </p:cNvSpPr>
            <p:nvPr/>
          </p:nvSpPr>
          <p:spPr bwMode="auto">
            <a:xfrm>
              <a:off x="3622676" y="2986088"/>
              <a:ext cx="171450" cy="160338"/>
            </a:xfrm>
            <a:custGeom>
              <a:avLst/>
              <a:gdLst>
                <a:gd name="T0" fmla="*/ 49 w 53"/>
                <a:gd name="T1" fmla="*/ 49 h 49"/>
                <a:gd name="T2" fmla="*/ 51 w 53"/>
                <a:gd name="T3" fmla="*/ 47 h 49"/>
                <a:gd name="T4" fmla="*/ 51 w 53"/>
                <a:gd name="T5" fmla="*/ 42 h 49"/>
                <a:gd name="T6" fmla="*/ 30 w 53"/>
                <a:gd name="T7" fmla="*/ 24 h 49"/>
                <a:gd name="T8" fmla="*/ 30 w 53"/>
                <a:gd name="T9" fmla="*/ 4 h 49"/>
                <a:gd name="T10" fmla="*/ 26 w 53"/>
                <a:gd name="T11" fmla="*/ 0 h 49"/>
                <a:gd name="T12" fmla="*/ 22 w 53"/>
                <a:gd name="T13" fmla="*/ 4 h 49"/>
                <a:gd name="T14" fmla="*/ 22 w 53"/>
                <a:gd name="T15" fmla="*/ 24 h 49"/>
                <a:gd name="T16" fmla="*/ 1 w 53"/>
                <a:gd name="T17" fmla="*/ 42 h 49"/>
                <a:gd name="T18" fmla="*/ 1 w 53"/>
                <a:gd name="T19" fmla="*/ 47 h 49"/>
                <a:gd name="T20" fmla="*/ 6 w 53"/>
                <a:gd name="T21" fmla="*/ 48 h 49"/>
                <a:gd name="T22" fmla="*/ 26 w 53"/>
                <a:gd name="T23" fmla="*/ 31 h 49"/>
                <a:gd name="T24" fmla="*/ 46 w 53"/>
                <a:gd name="T25" fmla="*/ 48 h 49"/>
                <a:gd name="T26" fmla="*/ 49 w 53"/>
                <a:gd name="T27" fmla="*/ 49 h 49"/>
                <a:gd name="T28" fmla="*/ 49 w 53"/>
                <a:gd name="T29" fmla="*/ 49 h 49"/>
                <a:gd name="T30" fmla="*/ 49 w 53"/>
                <a:gd name="T3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49">
                  <a:moveTo>
                    <a:pt x="49" y="49"/>
                  </a:moveTo>
                  <a:cubicBezTo>
                    <a:pt x="50" y="49"/>
                    <a:pt x="51" y="48"/>
                    <a:pt x="51" y="47"/>
                  </a:cubicBezTo>
                  <a:cubicBezTo>
                    <a:pt x="53" y="46"/>
                    <a:pt x="53" y="43"/>
                    <a:pt x="51" y="42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28" y="0"/>
                    <a:pt x="26" y="0"/>
                  </a:cubicBezTo>
                  <a:cubicBezTo>
                    <a:pt x="24" y="0"/>
                    <a:pt x="22" y="2"/>
                    <a:pt x="22" y="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6"/>
                    <a:pt x="1" y="47"/>
                  </a:cubicBezTo>
                  <a:cubicBezTo>
                    <a:pt x="2" y="49"/>
                    <a:pt x="5" y="49"/>
                    <a:pt x="6" y="48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8"/>
                    <a:pt x="48" y="49"/>
                    <a:pt x="49" y="49"/>
                  </a:cubicBezTo>
                  <a:close/>
                  <a:moveTo>
                    <a:pt x="49" y="49"/>
                  </a:moveTo>
                  <a:cubicBezTo>
                    <a:pt x="49" y="49"/>
                    <a:pt x="49" y="49"/>
                    <a:pt x="49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1" y="1776816"/>
            <a:ext cx="688791" cy="688791"/>
          </a:xfrm>
          <a:prstGeom prst="rect">
            <a:avLst/>
          </a:prstGeom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6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4524604"/>
            <a:ext cx="5765800" cy="1696494"/>
            <a:chOff x="0" y="3924300"/>
            <a:chExt cx="5765800" cy="1696494"/>
          </a:xfrm>
        </p:grpSpPr>
        <p:grpSp>
          <p:nvGrpSpPr>
            <p:cNvPr id="10" name="Grupare 9"/>
            <p:cNvGrpSpPr/>
            <p:nvPr/>
          </p:nvGrpSpPr>
          <p:grpSpPr>
            <a:xfrm>
              <a:off x="0" y="3924300"/>
              <a:ext cx="5765800" cy="1206500"/>
              <a:chOff x="0" y="3924300"/>
              <a:chExt cx="5765800" cy="12065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3924300"/>
                <a:ext cx="5765800" cy="1206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100"/>
              <p:cNvSpPr txBox="1"/>
              <p:nvPr/>
            </p:nvSpPr>
            <p:spPr>
              <a:xfrm>
                <a:off x="263617" y="4049246"/>
                <a:ext cx="34168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Facilitating Learning vs Relaying lecture content 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5" name="Picture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928" y="5130800"/>
              <a:ext cx="3236196" cy="48999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0" y="1551413"/>
            <a:ext cx="5765800" cy="1697937"/>
            <a:chOff x="30490" y="1511953"/>
            <a:chExt cx="5765800" cy="1697937"/>
          </a:xfrm>
        </p:grpSpPr>
        <p:pic>
          <p:nvPicPr>
            <p:cNvPr id="92" name="Picture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15" y="2719896"/>
              <a:ext cx="3815424" cy="489994"/>
            </a:xfrm>
            <a:prstGeom prst="rect">
              <a:avLst/>
            </a:prstGeom>
          </p:spPr>
        </p:pic>
        <p:grpSp>
          <p:nvGrpSpPr>
            <p:cNvPr id="2" name="Grupare 1"/>
            <p:cNvGrpSpPr/>
            <p:nvPr/>
          </p:nvGrpSpPr>
          <p:grpSpPr>
            <a:xfrm>
              <a:off x="30490" y="1511953"/>
              <a:ext cx="5765800" cy="1206500"/>
              <a:chOff x="30490" y="1511953"/>
              <a:chExt cx="5765800" cy="12065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0490" y="1511953"/>
                <a:ext cx="5765800" cy="12065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00"/>
              <p:cNvSpPr txBox="1"/>
              <p:nvPr/>
            </p:nvSpPr>
            <p:spPr>
              <a:xfrm>
                <a:off x="178837" y="1915148"/>
                <a:ext cx="47115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Faculty 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led to student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led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" name="Flowchart: Manual Input 7"/>
          <p:cNvSpPr/>
          <p:nvPr/>
        </p:nvSpPr>
        <p:spPr>
          <a:xfrm rot="5400000" flipV="1">
            <a:off x="4093750" y="-1289990"/>
            <a:ext cx="7094484" cy="9674465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55600" dir="9180000" algn="ctr" rotWithShape="0">
              <a:srgbClr val="000000">
                <a:alpha val="5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228975" y="4309326"/>
            <a:ext cx="2191980" cy="1609170"/>
            <a:chOff x="4616768" y="3327400"/>
            <a:chExt cx="2536825" cy="1695993"/>
          </a:xfrm>
        </p:grpSpPr>
        <p:sp>
          <p:nvSpPr>
            <p:cNvPr id="14" name="Pentagon 8"/>
            <p:cNvSpPr/>
            <p:nvPr/>
          </p:nvSpPr>
          <p:spPr>
            <a:xfrm>
              <a:off x="4616768" y="3327400"/>
              <a:ext cx="2536825" cy="1211263"/>
            </a:xfrm>
            <a:custGeom>
              <a:avLst/>
              <a:gdLst>
                <a:gd name="connsiteX0" fmla="*/ 0 w 2260600"/>
                <a:gd name="connsiteY0" fmla="*/ 0 h 1206500"/>
                <a:gd name="connsiteX1" fmla="*/ 1657350 w 2260600"/>
                <a:gd name="connsiteY1" fmla="*/ 0 h 1206500"/>
                <a:gd name="connsiteX2" fmla="*/ 2260600 w 2260600"/>
                <a:gd name="connsiteY2" fmla="*/ 603250 h 1206500"/>
                <a:gd name="connsiteX3" fmla="*/ 1657350 w 2260600"/>
                <a:gd name="connsiteY3" fmla="*/ 1206500 h 1206500"/>
                <a:gd name="connsiteX4" fmla="*/ 0 w 2260600"/>
                <a:gd name="connsiteY4" fmla="*/ 1206500 h 1206500"/>
                <a:gd name="connsiteX5" fmla="*/ 0 w 2260600"/>
                <a:gd name="connsiteY5" fmla="*/ 0 h 1206500"/>
                <a:gd name="connsiteX0" fmla="*/ 276225 w 2536825"/>
                <a:gd name="connsiteY0" fmla="*/ 0 h 1211263"/>
                <a:gd name="connsiteX1" fmla="*/ 1933575 w 2536825"/>
                <a:gd name="connsiteY1" fmla="*/ 0 h 1211263"/>
                <a:gd name="connsiteX2" fmla="*/ 2536825 w 2536825"/>
                <a:gd name="connsiteY2" fmla="*/ 603250 h 1211263"/>
                <a:gd name="connsiteX3" fmla="*/ 1933575 w 2536825"/>
                <a:gd name="connsiteY3" fmla="*/ 1206500 h 1211263"/>
                <a:gd name="connsiteX4" fmla="*/ 0 w 2536825"/>
                <a:gd name="connsiteY4" fmla="*/ 1211263 h 1211263"/>
                <a:gd name="connsiteX5" fmla="*/ 276225 w 2536825"/>
                <a:gd name="connsiteY5" fmla="*/ 0 h 121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6825" h="1211263">
                  <a:moveTo>
                    <a:pt x="276225" y="0"/>
                  </a:moveTo>
                  <a:lnTo>
                    <a:pt x="1933575" y="0"/>
                  </a:lnTo>
                  <a:lnTo>
                    <a:pt x="2536825" y="603250"/>
                  </a:lnTo>
                  <a:lnTo>
                    <a:pt x="1933575" y="1206500"/>
                  </a:lnTo>
                  <a:lnTo>
                    <a:pt x="0" y="1211263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98" name="Picture 7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3" t="-268"/>
            <a:stretch/>
          </p:blipFill>
          <p:spPr>
            <a:xfrm>
              <a:off x="4626928" y="4532087"/>
              <a:ext cx="1915160" cy="49130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026338" y="1179698"/>
            <a:ext cx="1965286" cy="1696165"/>
            <a:chOff x="5156200" y="914400"/>
            <a:chExt cx="2557779" cy="1704156"/>
          </a:xfrm>
        </p:grpSpPr>
        <p:sp>
          <p:nvSpPr>
            <p:cNvPr id="9" name="Pentagon 8"/>
            <p:cNvSpPr/>
            <p:nvPr/>
          </p:nvSpPr>
          <p:spPr>
            <a:xfrm>
              <a:off x="5177154" y="914400"/>
              <a:ext cx="2536825" cy="1211263"/>
            </a:xfrm>
            <a:custGeom>
              <a:avLst/>
              <a:gdLst>
                <a:gd name="connsiteX0" fmla="*/ 0 w 2260600"/>
                <a:gd name="connsiteY0" fmla="*/ 0 h 1206500"/>
                <a:gd name="connsiteX1" fmla="*/ 1657350 w 2260600"/>
                <a:gd name="connsiteY1" fmla="*/ 0 h 1206500"/>
                <a:gd name="connsiteX2" fmla="*/ 2260600 w 2260600"/>
                <a:gd name="connsiteY2" fmla="*/ 603250 h 1206500"/>
                <a:gd name="connsiteX3" fmla="*/ 1657350 w 2260600"/>
                <a:gd name="connsiteY3" fmla="*/ 1206500 h 1206500"/>
                <a:gd name="connsiteX4" fmla="*/ 0 w 2260600"/>
                <a:gd name="connsiteY4" fmla="*/ 1206500 h 1206500"/>
                <a:gd name="connsiteX5" fmla="*/ 0 w 2260600"/>
                <a:gd name="connsiteY5" fmla="*/ 0 h 1206500"/>
                <a:gd name="connsiteX0" fmla="*/ 276225 w 2536825"/>
                <a:gd name="connsiteY0" fmla="*/ 0 h 1211263"/>
                <a:gd name="connsiteX1" fmla="*/ 1933575 w 2536825"/>
                <a:gd name="connsiteY1" fmla="*/ 0 h 1211263"/>
                <a:gd name="connsiteX2" fmla="*/ 2536825 w 2536825"/>
                <a:gd name="connsiteY2" fmla="*/ 603250 h 1211263"/>
                <a:gd name="connsiteX3" fmla="*/ 1933575 w 2536825"/>
                <a:gd name="connsiteY3" fmla="*/ 1206500 h 1211263"/>
                <a:gd name="connsiteX4" fmla="*/ 0 w 2536825"/>
                <a:gd name="connsiteY4" fmla="*/ 1211263 h 1211263"/>
                <a:gd name="connsiteX5" fmla="*/ 276225 w 2536825"/>
                <a:gd name="connsiteY5" fmla="*/ 0 h 121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6825" h="1211263">
                  <a:moveTo>
                    <a:pt x="276225" y="0"/>
                  </a:moveTo>
                  <a:lnTo>
                    <a:pt x="1933575" y="0"/>
                  </a:lnTo>
                  <a:lnTo>
                    <a:pt x="2536825" y="603250"/>
                  </a:lnTo>
                  <a:lnTo>
                    <a:pt x="1933575" y="1206500"/>
                  </a:lnTo>
                  <a:lnTo>
                    <a:pt x="0" y="1211263"/>
                  </a:lnTo>
                  <a:lnTo>
                    <a:pt x="2762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7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3" t="-268"/>
            <a:stretch/>
          </p:blipFill>
          <p:spPr>
            <a:xfrm>
              <a:off x="5156200" y="2127250"/>
              <a:ext cx="1915160" cy="491306"/>
            </a:xfrm>
            <a:prstGeom prst="rect">
              <a:avLst/>
            </a:prstGeom>
          </p:spPr>
        </p:pic>
      </p:grpSp>
      <p:sp>
        <p:nvSpPr>
          <p:cNvPr id="100" name="TextBox 142"/>
          <p:cNvSpPr txBox="1"/>
          <p:nvPr/>
        </p:nvSpPr>
        <p:spPr>
          <a:xfrm>
            <a:off x="4715416" y="-94838"/>
            <a:ext cx="667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The most important paradigm shift…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89" y="563671"/>
            <a:ext cx="3229362" cy="2392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55" y="2510218"/>
            <a:ext cx="3195687" cy="2493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89" y="4033175"/>
            <a:ext cx="3228644" cy="2648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0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 rot="5400000">
            <a:off x="3459626" y="2477130"/>
            <a:ext cx="2319294" cy="1767943"/>
          </a:xfrm>
          <a:prstGeom prst="homePlate">
            <a:avLst>
              <a:gd name="adj" fmla="val 28169"/>
            </a:avLst>
          </a:prstGeom>
          <a:gradFill flip="none" rotWithShape="1">
            <a:gsLst>
              <a:gs pos="27450">
                <a:schemeClr val="accent4">
                  <a:lumMod val="92000"/>
                  <a:lumOff val="8000"/>
                </a:schemeClr>
              </a:gs>
              <a:gs pos="0">
                <a:schemeClr val="accent4"/>
              </a:gs>
              <a:gs pos="69000">
                <a:schemeClr val="accent4">
                  <a:lumMod val="79000"/>
                  <a:lumOff val="21000"/>
                </a:schemeClr>
              </a:gs>
              <a:gs pos="45000">
                <a:schemeClr val="accent4">
                  <a:lumMod val="83000"/>
                </a:schemeClr>
              </a:gs>
              <a:gs pos="100000">
                <a:schemeClr val="accent4">
                  <a:lumMod val="6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17500" dist="50800" dir="1920000" sx="94000" sy="94000" algn="ctr" rotWithShape="0">
              <a:srgbClr val="00000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 rot="5400000">
            <a:off x="9530226" y="2477130"/>
            <a:ext cx="2319294" cy="1767943"/>
          </a:xfrm>
          <a:prstGeom prst="homePlate">
            <a:avLst>
              <a:gd name="adj" fmla="val 28169"/>
            </a:avLst>
          </a:prstGeom>
          <a:gradFill flip="none" rotWithShape="1">
            <a:gsLst>
              <a:gs pos="24000">
                <a:schemeClr val="tx2">
                  <a:lumMod val="92000"/>
                  <a:lumOff val="8000"/>
                </a:schemeClr>
              </a:gs>
              <a:gs pos="0">
                <a:schemeClr val="tx2"/>
              </a:gs>
              <a:gs pos="69000">
                <a:schemeClr val="tx2">
                  <a:lumMod val="79000"/>
                  <a:lumOff val="21000"/>
                </a:schemeClr>
              </a:gs>
              <a:gs pos="45000">
                <a:schemeClr val="tx2">
                  <a:lumMod val="83000"/>
                </a:schemeClr>
              </a:gs>
              <a:gs pos="100000">
                <a:schemeClr val="tx2">
                  <a:lumMod val="6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17500" dist="50800" dir="1920000" sx="94000" sy="94000" algn="ctr" rotWithShape="0">
              <a:srgbClr val="00000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 rot="5400000">
            <a:off x="424326" y="2477130"/>
            <a:ext cx="2319294" cy="1767943"/>
          </a:xfrm>
          <a:prstGeom prst="homePlate">
            <a:avLst>
              <a:gd name="adj" fmla="val 28169"/>
            </a:avLst>
          </a:prstGeom>
          <a:gradFill flip="none" rotWithShape="1">
            <a:gsLst>
              <a:gs pos="27450">
                <a:srgbClr val="DA7E13">
                  <a:lumMod val="92000"/>
                  <a:lumOff val="8000"/>
                </a:srgbClr>
              </a:gs>
              <a:gs pos="0">
                <a:schemeClr val="accent1">
                  <a:lumMod val="75000"/>
                  <a:lumOff val="25000"/>
                </a:schemeClr>
              </a:gs>
              <a:gs pos="69000">
                <a:schemeClr val="accent1">
                  <a:lumMod val="88000"/>
                  <a:lumOff val="12000"/>
                </a:schemeClr>
              </a:gs>
              <a:gs pos="45000">
                <a:schemeClr val="accent1">
                  <a:lumMod val="83000"/>
                </a:schemeClr>
              </a:gs>
              <a:gs pos="100000">
                <a:schemeClr val="accent1">
                  <a:lumMod val="6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17500" dist="50800" dir="1920000" sx="94000" sy="94000" algn="ctr" rotWithShape="0">
              <a:srgbClr val="00000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 rot="5400000">
            <a:off x="6494926" y="2477130"/>
            <a:ext cx="2319294" cy="1767943"/>
          </a:xfrm>
          <a:prstGeom prst="homePlate">
            <a:avLst>
              <a:gd name="adj" fmla="val 28169"/>
            </a:avLst>
          </a:prstGeom>
          <a:gradFill flip="none" rotWithShape="1">
            <a:gsLst>
              <a:gs pos="27450">
                <a:schemeClr val="accent6">
                  <a:lumMod val="92000"/>
                  <a:lumOff val="8000"/>
                </a:schemeClr>
              </a:gs>
              <a:gs pos="0">
                <a:schemeClr val="accent6"/>
              </a:gs>
              <a:gs pos="69000">
                <a:schemeClr val="accent6">
                  <a:lumMod val="79000"/>
                  <a:lumOff val="21000"/>
                </a:schemeClr>
              </a:gs>
              <a:gs pos="45000">
                <a:schemeClr val="accent6">
                  <a:lumMod val="83000"/>
                </a:schemeClr>
              </a:gs>
              <a:gs pos="100000">
                <a:schemeClr val="accent6">
                  <a:lumMod val="6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17500" dist="50800" dir="1920000" sx="94000" sy="94000" algn="ctr" rotWithShape="0">
              <a:srgbClr val="00000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7" y="2199789"/>
            <a:ext cx="2682393" cy="592892"/>
          </a:xfrm>
          <a:prstGeom prst="rect">
            <a:avLst/>
          </a:prstGeom>
        </p:spPr>
      </p:pic>
      <p:pic>
        <p:nvPicPr>
          <p:cNvPr id="5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77" y="2199789"/>
            <a:ext cx="2682393" cy="592892"/>
          </a:xfrm>
          <a:prstGeom prst="rect">
            <a:avLst/>
          </a:prstGeom>
        </p:spPr>
      </p:pic>
      <p:pic>
        <p:nvPicPr>
          <p:cNvPr id="7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77" y="2199789"/>
            <a:ext cx="2682393" cy="592892"/>
          </a:xfrm>
          <a:prstGeom prst="rect">
            <a:avLst/>
          </a:prstGeom>
        </p:spPr>
      </p:pic>
      <p:pic>
        <p:nvPicPr>
          <p:cNvPr id="8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77" y="2199789"/>
            <a:ext cx="2682393" cy="592892"/>
          </a:xfrm>
          <a:prstGeom prst="rect">
            <a:avLst/>
          </a:prstGeom>
        </p:spPr>
      </p:pic>
      <p:sp>
        <p:nvSpPr>
          <p:cNvPr id="16" name="TextBox 92"/>
          <p:cNvSpPr txBox="1"/>
          <p:nvPr/>
        </p:nvSpPr>
        <p:spPr>
          <a:xfrm>
            <a:off x="569388" y="4741635"/>
            <a:ext cx="2026354" cy="1200329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Familiarize faculty about Active Learning, strategies and tips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0" name="TextBox 100"/>
          <p:cNvSpPr txBox="1"/>
          <p:nvPr/>
        </p:nvSpPr>
        <p:spPr>
          <a:xfrm>
            <a:off x="729546" y="1646896"/>
            <a:ext cx="170604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Strategies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1" name="TextBox 142"/>
          <p:cNvSpPr txBox="1"/>
          <p:nvPr/>
        </p:nvSpPr>
        <p:spPr>
          <a:xfrm>
            <a:off x="704850" y="228866"/>
            <a:ext cx="10915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</a:rPr>
              <a:t>ALC </a:t>
            </a:r>
            <a:r>
              <a:rPr lang="en-US" sz="6000" b="1" dirty="0" smtClean="0">
                <a:solidFill>
                  <a:schemeClr val="tx2"/>
                </a:solidFill>
              </a:rPr>
              <a:t>Guidelines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25" name="TextBox 100"/>
          <p:cNvSpPr txBox="1"/>
          <p:nvPr/>
        </p:nvSpPr>
        <p:spPr>
          <a:xfrm>
            <a:off x="3766253" y="1646897"/>
            <a:ext cx="1706040" cy="461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Capabilities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26" name="TextBox 100"/>
          <p:cNvSpPr txBox="1"/>
          <p:nvPr/>
        </p:nvSpPr>
        <p:spPr>
          <a:xfrm>
            <a:off x="6802960" y="1646896"/>
            <a:ext cx="1706040" cy="461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Assistance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7" name="TextBox 100"/>
          <p:cNvSpPr txBox="1"/>
          <p:nvPr/>
        </p:nvSpPr>
        <p:spPr>
          <a:xfrm>
            <a:off x="9836853" y="1646896"/>
            <a:ext cx="1706040" cy="461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Process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8" name="TextBox 92"/>
          <p:cNvSpPr txBox="1"/>
          <p:nvPr/>
        </p:nvSpPr>
        <p:spPr>
          <a:xfrm>
            <a:off x="3606096" y="4741635"/>
            <a:ext cx="2026354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Share specific technical capabilities within COPH ALCs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9" name="TextBox 92"/>
          <p:cNvSpPr txBox="1"/>
          <p:nvPr/>
        </p:nvSpPr>
        <p:spPr>
          <a:xfrm>
            <a:off x="6642804" y="4741634"/>
            <a:ext cx="2026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Provide avenues for technical and pedagogical assistance in using ALC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30" name="TextBox 92"/>
          <p:cNvSpPr txBox="1"/>
          <p:nvPr/>
        </p:nvSpPr>
        <p:spPr>
          <a:xfrm>
            <a:off x="9679512" y="4741633"/>
            <a:ext cx="2026354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Currently being reviewed to work with 25Live processes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8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 animBg="1"/>
      <p:bldP spid="11" grpId="0" animBg="1"/>
      <p:bldP spid="16" grpId="0"/>
      <p:bldP spid="20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377825" y="1092200"/>
            <a:ext cx="5747512" cy="4954752"/>
          </a:xfrm>
          <a:prstGeom prst="triangl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3000">
                <a:schemeClr val="bg1">
                  <a:lumMod val="65000"/>
                </a:schemeClr>
              </a:gs>
              <a:gs pos="38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42"/>
          <p:cNvSpPr txBox="1"/>
          <p:nvPr/>
        </p:nvSpPr>
        <p:spPr>
          <a:xfrm>
            <a:off x="6300054" y="228866"/>
            <a:ext cx="5291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</a:rPr>
              <a:t>ETA</a:t>
            </a:r>
            <a:r>
              <a:rPr lang="en-US" sz="6000" b="1" dirty="0">
                <a:solidFill>
                  <a:schemeClr val="tx2"/>
                </a:solidFill>
              </a:rPr>
              <a:t> Goals</a:t>
            </a:r>
            <a:endParaRPr lang="en-US" sz="6000" b="1" dirty="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4025" y="4980797"/>
            <a:ext cx="5394364" cy="1265526"/>
            <a:chOff x="554025" y="4980797"/>
            <a:chExt cx="5394364" cy="1265526"/>
          </a:xfrm>
        </p:grpSpPr>
        <p:pic>
          <p:nvPicPr>
            <p:cNvPr id="11" name="Picture 7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3" t="-268"/>
            <a:stretch/>
          </p:blipFill>
          <p:spPr>
            <a:xfrm>
              <a:off x="554025" y="5755017"/>
              <a:ext cx="4873319" cy="491306"/>
            </a:xfrm>
            <a:prstGeom prst="rect">
              <a:avLst/>
            </a:prstGeom>
          </p:spPr>
        </p:pic>
        <p:grpSp>
          <p:nvGrpSpPr>
            <p:cNvPr id="2" name="Grupare 1"/>
            <p:cNvGrpSpPr/>
            <p:nvPr/>
          </p:nvGrpSpPr>
          <p:grpSpPr>
            <a:xfrm>
              <a:off x="554026" y="4980797"/>
              <a:ext cx="5394363" cy="781840"/>
              <a:chOff x="554026" y="4980797"/>
              <a:chExt cx="5394363" cy="781840"/>
            </a:xfrm>
          </p:grpSpPr>
          <p:sp>
            <p:nvSpPr>
              <p:cNvPr id="8" name="Flowchart: Manual Operation 7"/>
              <p:cNvSpPr/>
              <p:nvPr/>
            </p:nvSpPr>
            <p:spPr>
              <a:xfrm flipV="1">
                <a:off x="554026" y="4980797"/>
                <a:ext cx="5394363" cy="78184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36"/>
                  <a:gd name="connsiteX1" fmla="*/ 10000 w 10000"/>
                  <a:gd name="connsiteY1" fmla="*/ 0 h 10036"/>
                  <a:gd name="connsiteX2" fmla="*/ 8000 w 10000"/>
                  <a:gd name="connsiteY2" fmla="*/ 10000 h 10036"/>
                  <a:gd name="connsiteX3" fmla="*/ 1357 w 10000"/>
                  <a:gd name="connsiteY3" fmla="*/ 10036 h 10036"/>
                  <a:gd name="connsiteX4" fmla="*/ 0 w 10000"/>
                  <a:gd name="connsiteY4" fmla="*/ 0 h 10036"/>
                  <a:gd name="connsiteX0" fmla="*/ 0 w 10696"/>
                  <a:gd name="connsiteY0" fmla="*/ 0 h 10072"/>
                  <a:gd name="connsiteX1" fmla="*/ 10696 w 10696"/>
                  <a:gd name="connsiteY1" fmla="*/ 36 h 10072"/>
                  <a:gd name="connsiteX2" fmla="*/ 8696 w 10696"/>
                  <a:gd name="connsiteY2" fmla="*/ 10036 h 10072"/>
                  <a:gd name="connsiteX3" fmla="*/ 2053 w 10696"/>
                  <a:gd name="connsiteY3" fmla="*/ 10072 h 10072"/>
                  <a:gd name="connsiteX4" fmla="*/ 0 w 10696"/>
                  <a:gd name="connsiteY4" fmla="*/ 0 h 10072"/>
                  <a:gd name="connsiteX0" fmla="*/ 0 w 12779"/>
                  <a:gd name="connsiteY0" fmla="*/ 0 h 10144"/>
                  <a:gd name="connsiteX1" fmla="*/ 10696 w 12779"/>
                  <a:gd name="connsiteY1" fmla="*/ 36 h 10144"/>
                  <a:gd name="connsiteX2" fmla="*/ 12779 w 12779"/>
                  <a:gd name="connsiteY2" fmla="*/ 10144 h 10144"/>
                  <a:gd name="connsiteX3" fmla="*/ 2053 w 12779"/>
                  <a:gd name="connsiteY3" fmla="*/ 10072 h 10144"/>
                  <a:gd name="connsiteX4" fmla="*/ 0 w 12779"/>
                  <a:gd name="connsiteY4" fmla="*/ 0 h 10144"/>
                  <a:gd name="connsiteX0" fmla="*/ 0 w 14858"/>
                  <a:gd name="connsiteY0" fmla="*/ 0 h 10144"/>
                  <a:gd name="connsiteX1" fmla="*/ 14858 w 14858"/>
                  <a:gd name="connsiteY1" fmla="*/ 0 h 10144"/>
                  <a:gd name="connsiteX2" fmla="*/ 12779 w 14858"/>
                  <a:gd name="connsiteY2" fmla="*/ 10144 h 10144"/>
                  <a:gd name="connsiteX3" fmla="*/ 2053 w 14858"/>
                  <a:gd name="connsiteY3" fmla="*/ 10072 h 10144"/>
                  <a:gd name="connsiteX4" fmla="*/ 0 w 14858"/>
                  <a:gd name="connsiteY4" fmla="*/ 0 h 10144"/>
                  <a:gd name="connsiteX0" fmla="*/ 0 w 14858"/>
                  <a:gd name="connsiteY0" fmla="*/ 0 h 10113"/>
                  <a:gd name="connsiteX1" fmla="*/ 14858 w 14858"/>
                  <a:gd name="connsiteY1" fmla="*/ 0 h 10113"/>
                  <a:gd name="connsiteX2" fmla="*/ 13646 w 14858"/>
                  <a:gd name="connsiteY2" fmla="*/ 10113 h 10113"/>
                  <a:gd name="connsiteX3" fmla="*/ 2053 w 14858"/>
                  <a:gd name="connsiteY3" fmla="*/ 10072 h 10113"/>
                  <a:gd name="connsiteX4" fmla="*/ 0 w 14858"/>
                  <a:gd name="connsiteY4" fmla="*/ 0 h 10113"/>
                  <a:gd name="connsiteX0" fmla="*/ 0 w 14858"/>
                  <a:gd name="connsiteY0" fmla="*/ 0 h 10113"/>
                  <a:gd name="connsiteX1" fmla="*/ 14858 w 14858"/>
                  <a:gd name="connsiteY1" fmla="*/ 0 h 10113"/>
                  <a:gd name="connsiteX2" fmla="*/ 13646 w 14858"/>
                  <a:gd name="connsiteY2" fmla="*/ 10113 h 10113"/>
                  <a:gd name="connsiteX3" fmla="*/ 1213 w 14858"/>
                  <a:gd name="connsiteY3" fmla="*/ 10103 h 10113"/>
                  <a:gd name="connsiteX4" fmla="*/ 0 w 14858"/>
                  <a:gd name="connsiteY4" fmla="*/ 0 h 10113"/>
                  <a:gd name="connsiteX0" fmla="*/ 0 w 14871"/>
                  <a:gd name="connsiteY0" fmla="*/ 92 h 10113"/>
                  <a:gd name="connsiteX1" fmla="*/ 14871 w 14871"/>
                  <a:gd name="connsiteY1" fmla="*/ 0 h 10113"/>
                  <a:gd name="connsiteX2" fmla="*/ 13659 w 14871"/>
                  <a:gd name="connsiteY2" fmla="*/ 10113 h 10113"/>
                  <a:gd name="connsiteX3" fmla="*/ 1226 w 14871"/>
                  <a:gd name="connsiteY3" fmla="*/ 10103 h 10113"/>
                  <a:gd name="connsiteX4" fmla="*/ 0 w 14871"/>
                  <a:gd name="connsiteY4" fmla="*/ 92 h 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71" h="10113">
                    <a:moveTo>
                      <a:pt x="0" y="92"/>
                    </a:moveTo>
                    <a:lnTo>
                      <a:pt x="14871" y="0"/>
                    </a:lnTo>
                    <a:lnTo>
                      <a:pt x="13659" y="10113"/>
                    </a:lnTo>
                    <a:lnTo>
                      <a:pt x="1226" y="10103"/>
                    </a:lnTo>
                    <a:lnTo>
                      <a:pt x="0" y="92"/>
                    </a:lnTo>
                    <a:close/>
                  </a:path>
                </a:pathLst>
              </a:custGeom>
              <a:gradFill flip="none" rotWithShape="1">
                <a:gsLst>
                  <a:gs pos="15000">
                    <a:schemeClr val="accent6">
                      <a:lumMod val="65000"/>
                      <a:lumOff val="35000"/>
                    </a:schemeClr>
                  </a:gs>
                  <a:gs pos="0">
                    <a:schemeClr val="accent6">
                      <a:lumMod val="65000"/>
                    </a:schemeClr>
                  </a:gs>
                  <a:gs pos="83000">
                    <a:srgbClr val="BF2717">
                      <a:lumMod val="64000"/>
                      <a:lumOff val="36000"/>
                    </a:srgbClr>
                  </a:gs>
                  <a:gs pos="38000">
                    <a:schemeClr val="accent6">
                      <a:lumMod val="66000"/>
                    </a:schemeClr>
                  </a:gs>
                  <a:gs pos="100000">
                    <a:schemeClr val="accent6">
                      <a:lumMod val="68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00"/>
              <p:cNvSpPr txBox="1"/>
              <p:nvPr/>
            </p:nvSpPr>
            <p:spPr>
              <a:xfrm>
                <a:off x="2623130" y="5155536"/>
                <a:ext cx="1277070" cy="40011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Goal 1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250433" y="3620100"/>
            <a:ext cx="4001629" cy="1398120"/>
            <a:chOff x="1250433" y="3620100"/>
            <a:chExt cx="4001629" cy="1398120"/>
          </a:xfrm>
        </p:grpSpPr>
        <p:pic>
          <p:nvPicPr>
            <p:cNvPr id="12" name="Picture 7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3" t="-268"/>
            <a:stretch/>
          </p:blipFill>
          <p:spPr>
            <a:xfrm>
              <a:off x="1251272" y="4526914"/>
              <a:ext cx="2522534" cy="491306"/>
            </a:xfrm>
            <a:prstGeom prst="rect">
              <a:avLst/>
            </a:prstGeom>
          </p:spPr>
        </p:pic>
        <p:grpSp>
          <p:nvGrpSpPr>
            <p:cNvPr id="3" name="Grupare 2"/>
            <p:cNvGrpSpPr/>
            <p:nvPr/>
          </p:nvGrpSpPr>
          <p:grpSpPr>
            <a:xfrm>
              <a:off x="1250433" y="3620100"/>
              <a:ext cx="4001629" cy="919514"/>
              <a:chOff x="1250433" y="3620100"/>
              <a:chExt cx="4001629" cy="919514"/>
            </a:xfrm>
          </p:grpSpPr>
          <p:sp>
            <p:nvSpPr>
              <p:cNvPr id="9" name="Flowchart: Manual Operation 7"/>
              <p:cNvSpPr/>
              <p:nvPr/>
            </p:nvSpPr>
            <p:spPr>
              <a:xfrm flipV="1">
                <a:off x="1250433" y="3620100"/>
                <a:ext cx="4001629" cy="91951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36"/>
                  <a:gd name="connsiteX1" fmla="*/ 10000 w 10000"/>
                  <a:gd name="connsiteY1" fmla="*/ 0 h 10036"/>
                  <a:gd name="connsiteX2" fmla="*/ 8000 w 10000"/>
                  <a:gd name="connsiteY2" fmla="*/ 10000 h 10036"/>
                  <a:gd name="connsiteX3" fmla="*/ 1357 w 10000"/>
                  <a:gd name="connsiteY3" fmla="*/ 10036 h 10036"/>
                  <a:gd name="connsiteX4" fmla="*/ 0 w 10000"/>
                  <a:gd name="connsiteY4" fmla="*/ 0 h 10036"/>
                  <a:gd name="connsiteX0" fmla="*/ 0 w 10696"/>
                  <a:gd name="connsiteY0" fmla="*/ 0 h 10072"/>
                  <a:gd name="connsiteX1" fmla="*/ 10696 w 10696"/>
                  <a:gd name="connsiteY1" fmla="*/ 36 h 10072"/>
                  <a:gd name="connsiteX2" fmla="*/ 8696 w 10696"/>
                  <a:gd name="connsiteY2" fmla="*/ 10036 h 10072"/>
                  <a:gd name="connsiteX3" fmla="*/ 2053 w 10696"/>
                  <a:gd name="connsiteY3" fmla="*/ 10072 h 10072"/>
                  <a:gd name="connsiteX4" fmla="*/ 0 w 10696"/>
                  <a:gd name="connsiteY4" fmla="*/ 0 h 10072"/>
                  <a:gd name="connsiteX0" fmla="*/ 0 w 12779"/>
                  <a:gd name="connsiteY0" fmla="*/ 0 h 10144"/>
                  <a:gd name="connsiteX1" fmla="*/ 10696 w 12779"/>
                  <a:gd name="connsiteY1" fmla="*/ 36 h 10144"/>
                  <a:gd name="connsiteX2" fmla="*/ 12779 w 12779"/>
                  <a:gd name="connsiteY2" fmla="*/ 10144 h 10144"/>
                  <a:gd name="connsiteX3" fmla="*/ 2053 w 12779"/>
                  <a:gd name="connsiteY3" fmla="*/ 10072 h 10144"/>
                  <a:gd name="connsiteX4" fmla="*/ 0 w 12779"/>
                  <a:gd name="connsiteY4" fmla="*/ 0 h 10144"/>
                  <a:gd name="connsiteX0" fmla="*/ 0 w 14858"/>
                  <a:gd name="connsiteY0" fmla="*/ 0 h 10144"/>
                  <a:gd name="connsiteX1" fmla="*/ 14858 w 14858"/>
                  <a:gd name="connsiteY1" fmla="*/ 0 h 10144"/>
                  <a:gd name="connsiteX2" fmla="*/ 12779 w 14858"/>
                  <a:gd name="connsiteY2" fmla="*/ 10144 h 10144"/>
                  <a:gd name="connsiteX3" fmla="*/ 2053 w 14858"/>
                  <a:gd name="connsiteY3" fmla="*/ 10072 h 10144"/>
                  <a:gd name="connsiteX4" fmla="*/ 0 w 14858"/>
                  <a:gd name="connsiteY4" fmla="*/ 0 h 10144"/>
                  <a:gd name="connsiteX0" fmla="*/ 0 w 14762"/>
                  <a:gd name="connsiteY0" fmla="*/ 0 h 10144"/>
                  <a:gd name="connsiteX1" fmla="*/ 14762 w 14762"/>
                  <a:gd name="connsiteY1" fmla="*/ 26 h 10144"/>
                  <a:gd name="connsiteX2" fmla="*/ 12779 w 14762"/>
                  <a:gd name="connsiteY2" fmla="*/ 10144 h 10144"/>
                  <a:gd name="connsiteX3" fmla="*/ 2053 w 14762"/>
                  <a:gd name="connsiteY3" fmla="*/ 10072 h 10144"/>
                  <a:gd name="connsiteX4" fmla="*/ 0 w 14762"/>
                  <a:gd name="connsiteY4" fmla="*/ 0 h 10144"/>
                  <a:gd name="connsiteX0" fmla="*/ 0 w 14683"/>
                  <a:gd name="connsiteY0" fmla="*/ 0 h 10144"/>
                  <a:gd name="connsiteX1" fmla="*/ 14683 w 14683"/>
                  <a:gd name="connsiteY1" fmla="*/ 26 h 10144"/>
                  <a:gd name="connsiteX2" fmla="*/ 12700 w 14683"/>
                  <a:gd name="connsiteY2" fmla="*/ 10144 h 10144"/>
                  <a:gd name="connsiteX3" fmla="*/ 1974 w 14683"/>
                  <a:gd name="connsiteY3" fmla="*/ 10072 h 10144"/>
                  <a:gd name="connsiteX4" fmla="*/ 0 w 14683"/>
                  <a:gd name="connsiteY4" fmla="*/ 0 h 1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3" h="10144">
                    <a:moveTo>
                      <a:pt x="0" y="0"/>
                    </a:moveTo>
                    <a:lnTo>
                      <a:pt x="14683" y="26"/>
                    </a:lnTo>
                    <a:lnTo>
                      <a:pt x="12700" y="10144"/>
                    </a:lnTo>
                    <a:lnTo>
                      <a:pt x="1974" y="1007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5000">
                    <a:schemeClr val="accent1">
                      <a:lumMod val="67000"/>
                      <a:lumOff val="33000"/>
                    </a:schemeClr>
                  </a:gs>
                  <a:gs pos="0">
                    <a:schemeClr val="accent1">
                      <a:lumMod val="76000"/>
                    </a:schemeClr>
                  </a:gs>
                  <a:gs pos="83000">
                    <a:schemeClr val="accent1">
                      <a:lumMod val="88000"/>
                      <a:lumOff val="12000"/>
                    </a:schemeClr>
                  </a:gs>
                  <a:gs pos="38000">
                    <a:schemeClr val="accent1">
                      <a:lumMod val="85000"/>
                    </a:schemeClr>
                  </a:gs>
                  <a:gs pos="100000">
                    <a:schemeClr val="accent1">
                      <a:lumMod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00"/>
              <p:cNvSpPr txBox="1"/>
              <p:nvPr/>
            </p:nvSpPr>
            <p:spPr>
              <a:xfrm>
                <a:off x="2623130" y="3858814"/>
                <a:ext cx="1277070" cy="40011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Goal 2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978025" y="2519821"/>
            <a:ext cx="2524956" cy="1254762"/>
            <a:chOff x="1978025" y="2519821"/>
            <a:chExt cx="2524956" cy="1254762"/>
          </a:xfrm>
        </p:grpSpPr>
        <p:pic>
          <p:nvPicPr>
            <p:cNvPr id="13" name="Picture 7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3" t="-268"/>
            <a:stretch/>
          </p:blipFill>
          <p:spPr>
            <a:xfrm>
              <a:off x="2000250" y="3283277"/>
              <a:ext cx="1662458" cy="491306"/>
            </a:xfrm>
            <a:prstGeom prst="rect">
              <a:avLst/>
            </a:prstGeom>
          </p:spPr>
        </p:pic>
        <p:grpSp>
          <p:nvGrpSpPr>
            <p:cNvPr id="4" name="Grupare 3"/>
            <p:cNvGrpSpPr/>
            <p:nvPr/>
          </p:nvGrpSpPr>
          <p:grpSpPr>
            <a:xfrm>
              <a:off x="1978025" y="2519821"/>
              <a:ext cx="2524956" cy="778051"/>
              <a:chOff x="1978025" y="2519821"/>
              <a:chExt cx="2524956" cy="778051"/>
            </a:xfrm>
          </p:grpSpPr>
          <p:sp>
            <p:nvSpPr>
              <p:cNvPr id="10" name="Flowchart: Manual Operation 7"/>
              <p:cNvSpPr/>
              <p:nvPr/>
            </p:nvSpPr>
            <p:spPr>
              <a:xfrm flipV="1">
                <a:off x="1978025" y="2519821"/>
                <a:ext cx="2524956" cy="77805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36"/>
                  <a:gd name="connsiteX1" fmla="*/ 10000 w 10000"/>
                  <a:gd name="connsiteY1" fmla="*/ 0 h 10036"/>
                  <a:gd name="connsiteX2" fmla="*/ 8000 w 10000"/>
                  <a:gd name="connsiteY2" fmla="*/ 10000 h 10036"/>
                  <a:gd name="connsiteX3" fmla="*/ 1357 w 10000"/>
                  <a:gd name="connsiteY3" fmla="*/ 10036 h 10036"/>
                  <a:gd name="connsiteX4" fmla="*/ 0 w 10000"/>
                  <a:gd name="connsiteY4" fmla="*/ 0 h 10036"/>
                  <a:gd name="connsiteX0" fmla="*/ 0 w 10696"/>
                  <a:gd name="connsiteY0" fmla="*/ 0 h 10072"/>
                  <a:gd name="connsiteX1" fmla="*/ 10696 w 10696"/>
                  <a:gd name="connsiteY1" fmla="*/ 36 h 10072"/>
                  <a:gd name="connsiteX2" fmla="*/ 8696 w 10696"/>
                  <a:gd name="connsiteY2" fmla="*/ 10036 h 10072"/>
                  <a:gd name="connsiteX3" fmla="*/ 2053 w 10696"/>
                  <a:gd name="connsiteY3" fmla="*/ 10072 h 10072"/>
                  <a:gd name="connsiteX4" fmla="*/ 0 w 10696"/>
                  <a:gd name="connsiteY4" fmla="*/ 0 h 10072"/>
                  <a:gd name="connsiteX0" fmla="*/ 0 w 12779"/>
                  <a:gd name="connsiteY0" fmla="*/ 0 h 10144"/>
                  <a:gd name="connsiteX1" fmla="*/ 10696 w 12779"/>
                  <a:gd name="connsiteY1" fmla="*/ 36 h 10144"/>
                  <a:gd name="connsiteX2" fmla="*/ 12779 w 12779"/>
                  <a:gd name="connsiteY2" fmla="*/ 10144 h 10144"/>
                  <a:gd name="connsiteX3" fmla="*/ 2053 w 12779"/>
                  <a:gd name="connsiteY3" fmla="*/ 10072 h 10144"/>
                  <a:gd name="connsiteX4" fmla="*/ 0 w 12779"/>
                  <a:gd name="connsiteY4" fmla="*/ 0 h 10144"/>
                  <a:gd name="connsiteX0" fmla="*/ 0 w 14858"/>
                  <a:gd name="connsiteY0" fmla="*/ 0 h 10144"/>
                  <a:gd name="connsiteX1" fmla="*/ 14858 w 14858"/>
                  <a:gd name="connsiteY1" fmla="*/ 0 h 10144"/>
                  <a:gd name="connsiteX2" fmla="*/ 12779 w 14858"/>
                  <a:gd name="connsiteY2" fmla="*/ 10144 h 10144"/>
                  <a:gd name="connsiteX3" fmla="*/ 2053 w 14858"/>
                  <a:gd name="connsiteY3" fmla="*/ 10072 h 10144"/>
                  <a:gd name="connsiteX4" fmla="*/ 0 w 14858"/>
                  <a:gd name="connsiteY4" fmla="*/ 0 h 10144"/>
                  <a:gd name="connsiteX0" fmla="*/ 0 w 14762"/>
                  <a:gd name="connsiteY0" fmla="*/ 0 h 10144"/>
                  <a:gd name="connsiteX1" fmla="*/ 14762 w 14762"/>
                  <a:gd name="connsiteY1" fmla="*/ 26 h 10144"/>
                  <a:gd name="connsiteX2" fmla="*/ 12779 w 14762"/>
                  <a:gd name="connsiteY2" fmla="*/ 10144 h 10144"/>
                  <a:gd name="connsiteX3" fmla="*/ 2053 w 14762"/>
                  <a:gd name="connsiteY3" fmla="*/ 10072 h 10144"/>
                  <a:gd name="connsiteX4" fmla="*/ 0 w 14762"/>
                  <a:gd name="connsiteY4" fmla="*/ 0 h 10144"/>
                  <a:gd name="connsiteX0" fmla="*/ 0 w 15608"/>
                  <a:gd name="connsiteY0" fmla="*/ 0 h 10144"/>
                  <a:gd name="connsiteX1" fmla="*/ 15608 w 15608"/>
                  <a:gd name="connsiteY1" fmla="*/ 26 h 10144"/>
                  <a:gd name="connsiteX2" fmla="*/ 13625 w 15608"/>
                  <a:gd name="connsiteY2" fmla="*/ 10144 h 10144"/>
                  <a:gd name="connsiteX3" fmla="*/ 2899 w 15608"/>
                  <a:gd name="connsiteY3" fmla="*/ 10072 h 10144"/>
                  <a:gd name="connsiteX4" fmla="*/ 0 w 15608"/>
                  <a:gd name="connsiteY4" fmla="*/ 0 h 10144"/>
                  <a:gd name="connsiteX0" fmla="*/ 0 w 16413"/>
                  <a:gd name="connsiteY0" fmla="*/ 0 h 10144"/>
                  <a:gd name="connsiteX1" fmla="*/ 16413 w 16413"/>
                  <a:gd name="connsiteY1" fmla="*/ 67 h 10144"/>
                  <a:gd name="connsiteX2" fmla="*/ 13625 w 16413"/>
                  <a:gd name="connsiteY2" fmla="*/ 10144 h 10144"/>
                  <a:gd name="connsiteX3" fmla="*/ 2899 w 16413"/>
                  <a:gd name="connsiteY3" fmla="*/ 10072 h 10144"/>
                  <a:gd name="connsiteX4" fmla="*/ 0 w 16413"/>
                  <a:gd name="connsiteY4" fmla="*/ 0 h 1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" h="10144">
                    <a:moveTo>
                      <a:pt x="0" y="0"/>
                    </a:moveTo>
                    <a:lnTo>
                      <a:pt x="16413" y="67"/>
                    </a:lnTo>
                    <a:lnTo>
                      <a:pt x="13625" y="10144"/>
                    </a:lnTo>
                    <a:lnTo>
                      <a:pt x="2899" y="1007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6000">
                    <a:schemeClr val="accent4">
                      <a:lumMod val="80000"/>
                      <a:lumOff val="20000"/>
                    </a:schemeClr>
                  </a:gs>
                  <a:gs pos="0">
                    <a:schemeClr val="accent4">
                      <a:lumMod val="56000"/>
                    </a:schemeClr>
                  </a:gs>
                  <a:gs pos="83000">
                    <a:schemeClr val="accent4">
                      <a:lumMod val="77000"/>
                      <a:lumOff val="23000"/>
                    </a:schemeClr>
                  </a:gs>
                  <a:gs pos="38000">
                    <a:schemeClr val="accent4">
                      <a:lumMod val="74000"/>
                    </a:schemeClr>
                  </a:gs>
                  <a:gs pos="100000">
                    <a:schemeClr val="accent4">
                      <a:lumMod val="77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100"/>
              <p:cNvSpPr txBox="1"/>
              <p:nvPr/>
            </p:nvSpPr>
            <p:spPr>
              <a:xfrm>
                <a:off x="2623130" y="2685632"/>
                <a:ext cx="1277070" cy="40011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Goal 3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" name="Group 110"/>
          <p:cNvGrpSpPr/>
          <p:nvPr/>
        </p:nvGrpSpPr>
        <p:grpSpPr>
          <a:xfrm>
            <a:off x="6299952" y="4359926"/>
            <a:ext cx="1648149" cy="1389296"/>
            <a:chOff x="4554845" y="5185540"/>
            <a:chExt cx="1648149" cy="1389296"/>
          </a:xfrm>
        </p:grpSpPr>
        <p:sp>
          <p:nvSpPr>
            <p:cNvPr id="25" name="TextBox 92"/>
            <p:cNvSpPr txBox="1"/>
            <p:nvPr/>
          </p:nvSpPr>
          <p:spPr>
            <a:xfrm>
              <a:off x="4554845" y="5620729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dirty="0" smtClean="0">
                  <a:solidFill>
                    <a:schemeClr val="accent6"/>
                  </a:solidFill>
                </a:rPr>
                <a:t>Increase your pedagogical </a:t>
              </a:r>
              <a:r>
                <a:rPr lang="en-US" sz="1600" dirty="0">
                  <a:solidFill>
                    <a:schemeClr val="accent6"/>
                  </a:solidFill>
                </a:rPr>
                <a:t>A</a:t>
              </a:r>
              <a:r>
                <a:rPr lang="en-US" sz="1600" dirty="0" smtClean="0">
                  <a:solidFill>
                    <a:schemeClr val="accent6"/>
                  </a:solidFill>
                </a:rPr>
                <a:t>ctive Learning </a:t>
              </a:r>
              <a:r>
                <a:rPr lang="en-US" sz="1600" dirty="0" smtClean="0">
                  <a:solidFill>
                    <a:schemeClr val="accent6"/>
                  </a:solidFill>
                  <a:hlinkClick r:id="rId5"/>
                </a:rPr>
                <a:t>repertoire</a:t>
              </a:r>
              <a:r>
                <a:rPr lang="en-US" sz="1600" dirty="0" smtClean="0">
                  <a:solidFill>
                    <a:schemeClr val="accent6"/>
                  </a:solidFill>
                </a:rPr>
                <a:t> 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26" name="TextBox 100"/>
            <p:cNvSpPr txBox="1"/>
            <p:nvPr/>
          </p:nvSpPr>
          <p:spPr>
            <a:xfrm>
              <a:off x="4554845" y="5185540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Goal 1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0" name="Group 110"/>
          <p:cNvGrpSpPr/>
          <p:nvPr/>
        </p:nvGrpSpPr>
        <p:grpSpPr>
          <a:xfrm>
            <a:off x="8205375" y="4357053"/>
            <a:ext cx="1648149" cy="1389296"/>
            <a:chOff x="4554845" y="5185540"/>
            <a:chExt cx="1648149" cy="1389296"/>
          </a:xfrm>
        </p:grpSpPr>
        <p:sp>
          <p:nvSpPr>
            <p:cNvPr id="36" name="TextBox 92"/>
            <p:cNvSpPr txBox="1"/>
            <p:nvPr/>
          </p:nvSpPr>
          <p:spPr>
            <a:xfrm>
              <a:off x="4554845" y="5620729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Assist in design and development of effective AL activities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37" name="TextBox 100"/>
            <p:cNvSpPr txBox="1"/>
            <p:nvPr/>
          </p:nvSpPr>
          <p:spPr>
            <a:xfrm>
              <a:off x="4554845" y="5185540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Goal 2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110"/>
          <p:cNvGrpSpPr/>
          <p:nvPr/>
        </p:nvGrpSpPr>
        <p:grpSpPr>
          <a:xfrm>
            <a:off x="10169812" y="4299273"/>
            <a:ext cx="1648149" cy="1389296"/>
            <a:chOff x="4554845" y="5185540"/>
            <a:chExt cx="1648149" cy="1389296"/>
          </a:xfrm>
        </p:grpSpPr>
        <p:sp>
          <p:nvSpPr>
            <p:cNvPr id="41" name="TextBox 92"/>
            <p:cNvSpPr txBox="1"/>
            <p:nvPr/>
          </p:nvSpPr>
          <p:spPr>
            <a:xfrm>
              <a:off x="4554845" y="5620729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dirty="0" smtClean="0">
                  <a:solidFill>
                    <a:schemeClr val="accent4"/>
                  </a:solidFill>
                </a:rPr>
                <a:t>Work together to ensure successful experience for all in ALC</a:t>
              </a:r>
              <a:endParaRPr lang="en-US" sz="1600" dirty="0">
                <a:solidFill>
                  <a:schemeClr val="accent4"/>
                </a:solidFill>
              </a:endParaRPr>
            </a:p>
          </p:txBody>
        </p:sp>
        <p:sp>
          <p:nvSpPr>
            <p:cNvPr id="42" name="TextBox 100"/>
            <p:cNvSpPr txBox="1"/>
            <p:nvPr/>
          </p:nvSpPr>
          <p:spPr>
            <a:xfrm>
              <a:off x="4554845" y="5185540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4"/>
                  </a:solidFill>
                </a:rPr>
                <a:t>Goal 3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3" name="line 156"/>
          <p:cNvSpPr/>
          <p:nvPr/>
        </p:nvSpPr>
        <p:spPr>
          <a:xfrm>
            <a:off x="8040618" y="3633904"/>
            <a:ext cx="44435" cy="2123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ne157"/>
          <p:cNvSpPr/>
          <p:nvPr/>
        </p:nvSpPr>
        <p:spPr>
          <a:xfrm>
            <a:off x="9927306" y="3633904"/>
            <a:ext cx="44435" cy="21236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491" y="3665359"/>
            <a:ext cx="591263" cy="597359"/>
          </a:xfrm>
          <a:prstGeom prst="rect">
            <a:avLst/>
          </a:prstGeom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146" y="3715456"/>
            <a:ext cx="618096" cy="497164"/>
          </a:xfrm>
          <a:prstGeom prst="rect">
            <a:avLst/>
          </a:prstGeom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213" y="3686693"/>
            <a:ext cx="591263" cy="554690"/>
          </a:xfrm>
          <a:prstGeom prst="rect">
            <a:avLst/>
          </a:prstGeom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48" y="1647922"/>
            <a:ext cx="591263" cy="743651"/>
          </a:xfrm>
          <a:prstGeom prst="rect">
            <a:avLst/>
          </a:prstGeom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732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/>
        </p:nvGrpSpPr>
        <p:grpSpPr>
          <a:xfrm>
            <a:off x="3430211" y="2935987"/>
            <a:ext cx="2515354" cy="3845816"/>
            <a:chOff x="3420686" y="2935987"/>
            <a:chExt cx="2515354" cy="3845816"/>
          </a:xfrm>
        </p:grpSpPr>
        <p:sp>
          <p:nvSpPr>
            <p:cNvPr id="126" name="Rectangle 10"/>
            <p:cNvSpPr>
              <a:spLocks noChangeArrowheads="1"/>
            </p:cNvSpPr>
            <p:nvPr/>
          </p:nvSpPr>
          <p:spPr bwMode="auto">
            <a:xfrm rot="16200000" flipH="1">
              <a:off x="2367065" y="4244433"/>
              <a:ext cx="2737978" cy="630736"/>
            </a:xfrm>
            <a:prstGeom prst="homePlat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0"/>
            <p:cNvSpPr>
              <a:spLocks noChangeArrowheads="1"/>
            </p:cNvSpPr>
            <p:nvPr/>
          </p:nvSpPr>
          <p:spPr bwMode="auto">
            <a:xfrm rot="16200000" flipH="1">
              <a:off x="2718579" y="4267302"/>
              <a:ext cx="3293366" cy="630736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0"/>
            <p:cNvSpPr>
              <a:spLocks noChangeArrowheads="1"/>
            </p:cNvSpPr>
            <p:nvPr/>
          </p:nvSpPr>
          <p:spPr bwMode="auto">
            <a:xfrm rot="16200000" flipH="1">
              <a:off x="3462298" y="4710194"/>
              <a:ext cx="3055276" cy="630736"/>
            </a:xfrm>
            <a:prstGeom prst="homePlat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0"/>
            <p:cNvSpPr>
              <a:spLocks noChangeArrowheads="1"/>
            </p:cNvSpPr>
            <p:nvPr/>
          </p:nvSpPr>
          <p:spPr bwMode="auto">
            <a:xfrm rot="16200000" flipH="1">
              <a:off x="4158964" y="5004727"/>
              <a:ext cx="2923416" cy="630736"/>
            </a:xfrm>
            <a:prstGeom prst="homePlate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" y="-7101"/>
            <a:ext cx="5946392" cy="5132950"/>
            <a:chOff x="2" y="-7101"/>
            <a:chExt cx="5946392" cy="5132950"/>
          </a:xfrm>
        </p:grpSpPr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 rot="10800000" flipH="1">
              <a:off x="660979" y="3190810"/>
              <a:ext cx="5285415" cy="667576"/>
            </a:xfrm>
            <a:custGeom>
              <a:avLst/>
              <a:gdLst>
                <a:gd name="connsiteX0" fmla="*/ 0 w 5278271"/>
                <a:gd name="connsiteY0" fmla="*/ 0 h 667576"/>
                <a:gd name="connsiteX1" fmla="*/ 5278271 w 5278271"/>
                <a:gd name="connsiteY1" fmla="*/ 0 h 667576"/>
                <a:gd name="connsiteX2" fmla="*/ 5278271 w 5278271"/>
                <a:gd name="connsiteY2" fmla="*/ 667576 h 667576"/>
                <a:gd name="connsiteX3" fmla="*/ 0 w 5278271"/>
                <a:gd name="connsiteY3" fmla="*/ 667576 h 667576"/>
                <a:gd name="connsiteX4" fmla="*/ 0 w 5278271"/>
                <a:gd name="connsiteY4" fmla="*/ 0 h 667576"/>
                <a:gd name="connsiteX0" fmla="*/ 0 w 5278271"/>
                <a:gd name="connsiteY0" fmla="*/ 0 h 667576"/>
                <a:gd name="connsiteX1" fmla="*/ 5278271 w 5278271"/>
                <a:gd name="connsiteY1" fmla="*/ 0 h 667576"/>
                <a:gd name="connsiteX2" fmla="*/ 4621046 w 5278271"/>
                <a:gd name="connsiteY2" fmla="*/ 667576 h 667576"/>
                <a:gd name="connsiteX3" fmla="*/ 0 w 5278271"/>
                <a:gd name="connsiteY3" fmla="*/ 667576 h 667576"/>
                <a:gd name="connsiteX4" fmla="*/ 0 w 5278271"/>
                <a:gd name="connsiteY4" fmla="*/ 0 h 667576"/>
                <a:gd name="connsiteX0" fmla="*/ 0 w 5285415"/>
                <a:gd name="connsiteY0" fmla="*/ 0 h 667576"/>
                <a:gd name="connsiteX1" fmla="*/ 5285415 w 5285415"/>
                <a:gd name="connsiteY1" fmla="*/ 0 h 667576"/>
                <a:gd name="connsiteX2" fmla="*/ 4621046 w 5285415"/>
                <a:gd name="connsiteY2" fmla="*/ 667576 h 667576"/>
                <a:gd name="connsiteX3" fmla="*/ 0 w 5285415"/>
                <a:gd name="connsiteY3" fmla="*/ 667576 h 667576"/>
                <a:gd name="connsiteX4" fmla="*/ 0 w 5285415"/>
                <a:gd name="connsiteY4" fmla="*/ 0 h 66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15" h="667576">
                  <a:moveTo>
                    <a:pt x="0" y="0"/>
                  </a:moveTo>
                  <a:lnTo>
                    <a:pt x="5285415" y="0"/>
                  </a:lnTo>
                  <a:lnTo>
                    <a:pt x="4621046" y="667576"/>
                  </a:lnTo>
                  <a:lnTo>
                    <a:pt x="0" y="667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4"/>
            <p:cNvSpPr>
              <a:spLocks/>
            </p:cNvSpPr>
            <p:nvPr/>
          </p:nvSpPr>
          <p:spPr bwMode="auto">
            <a:xfrm rot="5400000" flipH="1">
              <a:off x="-637458" y="3812534"/>
              <a:ext cx="1953199" cy="673432"/>
            </a:xfrm>
            <a:custGeom>
              <a:avLst/>
              <a:gdLst>
                <a:gd name="T0" fmla="*/ 1056 w 1593"/>
                <a:gd name="T1" fmla="*/ 552 h 552"/>
                <a:gd name="T2" fmla="*/ 0 w 1593"/>
                <a:gd name="T3" fmla="*/ 552 h 552"/>
                <a:gd name="T4" fmla="*/ 1056 w 1593"/>
                <a:gd name="T5" fmla="*/ 0 h 552"/>
                <a:gd name="T6" fmla="*/ 1593 w 1593"/>
                <a:gd name="T7" fmla="*/ 0 h 552"/>
                <a:gd name="T8" fmla="*/ 1056 w 1593"/>
                <a:gd name="T9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3" h="552">
                  <a:moveTo>
                    <a:pt x="1056" y="552"/>
                  </a:moveTo>
                  <a:lnTo>
                    <a:pt x="0" y="552"/>
                  </a:lnTo>
                  <a:lnTo>
                    <a:pt x="1056" y="0"/>
                  </a:lnTo>
                  <a:lnTo>
                    <a:pt x="1593" y="0"/>
                  </a:lnTo>
                  <a:lnTo>
                    <a:pt x="1056" y="5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"/>
            <p:cNvSpPr>
              <a:spLocks noChangeArrowheads="1"/>
            </p:cNvSpPr>
            <p:nvPr/>
          </p:nvSpPr>
          <p:spPr bwMode="auto">
            <a:xfrm rot="10800000" flipH="1">
              <a:off x="660981" y="2573049"/>
              <a:ext cx="4616148" cy="620767"/>
            </a:xfrm>
            <a:custGeom>
              <a:avLst/>
              <a:gdLst>
                <a:gd name="connsiteX0" fmla="*/ 0 w 4654248"/>
                <a:gd name="connsiteY0" fmla="*/ 0 h 618386"/>
                <a:gd name="connsiteX1" fmla="*/ 4654248 w 4654248"/>
                <a:gd name="connsiteY1" fmla="*/ 0 h 618386"/>
                <a:gd name="connsiteX2" fmla="*/ 4654248 w 4654248"/>
                <a:gd name="connsiteY2" fmla="*/ 618386 h 618386"/>
                <a:gd name="connsiteX3" fmla="*/ 0 w 4654248"/>
                <a:gd name="connsiteY3" fmla="*/ 618386 h 618386"/>
                <a:gd name="connsiteX4" fmla="*/ 0 w 4654248"/>
                <a:gd name="connsiteY4" fmla="*/ 0 h 618386"/>
                <a:gd name="connsiteX0" fmla="*/ 0 w 4654248"/>
                <a:gd name="connsiteY0" fmla="*/ 0 h 620767"/>
                <a:gd name="connsiteX1" fmla="*/ 4654248 w 4654248"/>
                <a:gd name="connsiteY1" fmla="*/ 0 h 620767"/>
                <a:gd name="connsiteX2" fmla="*/ 3992260 w 4654248"/>
                <a:gd name="connsiteY2" fmla="*/ 620767 h 620767"/>
                <a:gd name="connsiteX3" fmla="*/ 0 w 4654248"/>
                <a:gd name="connsiteY3" fmla="*/ 618386 h 620767"/>
                <a:gd name="connsiteX4" fmla="*/ 0 w 4654248"/>
                <a:gd name="connsiteY4" fmla="*/ 0 h 620767"/>
                <a:gd name="connsiteX0" fmla="*/ 0 w 4616148"/>
                <a:gd name="connsiteY0" fmla="*/ 0 h 620767"/>
                <a:gd name="connsiteX1" fmla="*/ 4616148 w 4616148"/>
                <a:gd name="connsiteY1" fmla="*/ 0 h 620767"/>
                <a:gd name="connsiteX2" fmla="*/ 3992260 w 4616148"/>
                <a:gd name="connsiteY2" fmla="*/ 620767 h 620767"/>
                <a:gd name="connsiteX3" fmla="*/ 0 w 4616148"/>
                <a:gd name="connsiteY3" fmla="*/ 618386 h 620767"/>
                <a:gd name="connsiteX4" fmla="*/ 0 w 4616148"/>
                <a:gd name="connsiteY4" fmla="*/ 0 h 6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6148" h="620767">
                  <a:moveTo>
                    <a:pt x="0" y="0"/>
                  </a:moveTo>
                  <a:lnTo>
                    <a:pt x="4616148" y="0"/>
                  </a:lnTo>
                  <a:lnTo>
                    <a:pt x="3992260" y="620767"/>
                  </a:lnTo>
                  <a:lnTo>
                    <a:pt x="0" y="618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5"/>
            <p:cNvSpPr>
              <a:spLocks/>
            </p:cNvSpPr>
            <p:nvPr/>
          </p:nvSpPr>
          <p:spPr bwMode="auto">
            <a:xfrm rot="5400000" flipH="1">
              <a:off x="-301935" y="2869039"/>
              <a:ext cx="1279729" cy="675856"/>
            </a:xfrm>
            <a:custGeom>
              <a:avLst/>
              <a:gdLst>
                <a:gd name="T0" fmla="*/ 1056 w 1596"/>
                <a:gd name="T1" fmla="*/ 552 h 552"/>
                <a:gd name="T2" fmla="*/ 0 w 1596"/>
                <a:gd name="T3" fmla="*/ 552 h 552"/>
                <a:gd name="T4" fmla="*/ 542 w 1596"/>
                <a:gd name="T5" fmla="*/ 0 h 552"/>
                <a:gd name="T6" fmla="*/ 1596 w 1596"/>
                <a:gd name="T7" fmla="*/ 0 h 552"/>
                <a:gd name="T8" fmla="*/ 1056 w 1596"/>
                <a:gd name="T9" fmla="*/ 552 h 552"/>
                <a:gd name="connsiteX0" fmla="*/ 6617 w 6617"/>
                <a:gd name="connsiteY0" fmla="*/ 10036 h 10036"/>
                <a:gd name="connsiteX1" fmla="*/ 0 w 6617"/>
                <a:gd name="connsiteY1" fmla="*/ 10036 h 10036"/>
                <a:gd name="connsiteX2" fmla="*/ 3396 w 6617"/>
                <a:gd name="connsiteY2" fmla="*/ 36 h 10036"/>
                <a:gd name="connsiteX3" fmla="*/ 6566 w 6617"/>
                <a:gd name="connsiteY3" fmla="*/ 0 h 10036"/>
                <a:gd name="connsiteX4" fmla="*/ 6617 w 6617"/>
                <a:gd name="connsiteY4" fmla="*/ 10036 h 10036"/>
                <a:gd name="connsiteX0" fmla="*/ 10000 w 10024"/>
                <a:gd name="connsiteY0" fmla="*/ 10000 h 10000"/>
                <a:gd name="connsiteX1" fmla="*/ 0 w 10024"/>
                <a:gd name="connsiteY1" fmla="*/ 10000 h 10000"/>
                <a:gd name="connsiteX2" fmla="*/ 5132 w 10024"/>
                <a:gd name="connsiteY2" fmla="*/ 36 h 10000"/>
                <a:gd name="connsiteX3" fmla="*/ 10019 w 10024"/>
                <a:gd name="connsiteY3" fmla="*/ 0 h 10000"/>
                <a:gd name="connsiteX4" fmla="*/ 10000 w 10024"/>
                <a:gd name="connsiteY4" fmla="*/ 10000 h 10000"/>
                <a:gd name="connsiteX0" fmla="*/ 10038 w 10038"/>
                <a:gd name="connsiteY0" fmla="*/ 9964 h 10000"/>
                <a:gd name="connsiteX1" fmla="*/ 0 w 10038"/>
                <a:gd name="connsiteY1" fmla="*/ 10000 h 10000"/>
                <a:gd name="connsiteX2" fmla="*/ 5132 w 10038"/>
                <a:gd name="connsiteY2" fmla="*/ 36 h 10000"/>
                <a:gd name="connsiteX3" fmla="*/ 10019 w 10038"/>
                <a:gd name="connsiteY3" fmla="*/ 0 h 10000"/>
                <a:gd name="connsiteX4" fmla="*/ 10038 w 10038"/>
                <a:gd name="connsiteY4" fmla="*/ 996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8" h="10000">
                  <a:moveTo>
                    <a:pt x="10038" y="9964"/>
                  </a:moveTo>
                  <a:lnTo>
                    <a:pt x="0" y="10000"/>
                  </a:lnTo>
                  <a:lnTo>
                    <a:pt x="5132" y="36"/>
                  </a:lnTo>
                  <a:lnTo>
                    <a:pt x="10019" y="0"/>
                  </a:lnTo>
                  <a:cubicBezTo>
                    <a:pt x="10045" y="3333"/>
                    <a:pt x="10012" y="6631"/>
                    <a:pt x="10038" y="996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 rot="10800000" flipH="1">
              <a:off x="660981" y="1908884"/>
              <a:ext cx="4004032" cy="670625"/>
            </a:xfrm>
            <a:custGeom>
              <a:avLst/>
              <a:gdLst>
                <a:gd name="connsiteX0" fmla="*/ 0 w 4030226"/>
                <a:gd name="connsiteY0" fmla="*/ 0 h 670625"/>
                <a:gd name="connsiteX1" fmla="*/ 4030226 w 4030226"/>
                <a:gd name="connsiteY1" fmla="*/ 0 h 670625"/>
                <a:gd name="connsiteX2" fmla="*/ 4030226 w 4030226"/>
                <a:gd name="connsiteY2" fmla="*/ 670625 h 670625"/>
                <a:gd name="connsiteX3" fmla="*/ 0 w 4030226"/>
                <a:gd name="connsiteY3" fmla="*/ 670625 h 670625"/>
                <a:gd name="connsiteX4" fmla="*/ 0 w 4030226"/>
                <a:gd name="connsiteY4" fmla="*/ 0 h 670625"/>
                <a:gd name="connsiteX0" fmla="*/ 0 w 4030226"/>
                <a:gd name="connsiteY0" fmla="*/ 0 h 670625"/>
                <a:gd name="connsiteX1" fmla="*/ 4030226 w 4030226"/>
                <a:gd name="connsiteY1" fmla="*/ 0 h 670625"/>
                <a:gd name="connsiteX2" fmla="*/ 3330139 w 4030226"/>
                <a:gd name="connsiteY2" fmla="*/ 670625 h 670625"/>
                <a:gd name="connsiteX3" fmla="*/ 0 w 4030226"/>
                <a:gd name="connsiteY3" fmla="*/ 670625 h 670625"/>
                <a:gd name="connsiteX4" fmla="*/ 0 w 4030226"/>
                <a:gd name="connsiteY4" fmla="*/ 0 h 670625"/>
                <a:gd name="connsiteX0" fmla="*/ 0 w 4004032"/>
                <a:gd name="connsiteY0" fmla="*/ 0 h 670625"/>
                <a:gd name="connsiteX1" fmla="*/ 4004032 w 4004032"/>
                <a:gd name="connsiteY1" fmla="*/ 2381 h 670625"/>
                <a:gd name="connsiteX2" fmla="*/ 3330139 w 4004032"/>
                <a:gd name="connsiteY2" fmla="*/ 670625 h 670625"/>
                <a:gd name="connsiteX3" fmla="*/ 0 w 4004032"/>
                <a:gd name="connsiteY3" fmla="*/ 670625 h 670625"/>
                <a:gd name="connsiteX4" fmla="*/ 0 w 4004032"/>
                <a:gd name="connsiteY4" fmla="*/ 0 h 67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032" h="670625">
                  <a:moveTo>
                    <a:pt x="0" y="0"/>
                  </a:moveTo>
                  <a:lnTo>
                    <a:pt x="4004032" y="2381"/>
                  </a:lnTo>
                  <a:lnTo>
                    <a:pt x="3330139" y="670625"/>
                  </a:lnTo>
                  <a:lnTo>
                    <a:pt x="0" y="670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6"/>
            <p:cNvSpPr>
              <a:spLocks noChangeArrowheads="1"/>
            </p:cNvSpPr>
            <p:nvPr/>
          </p:nvSpPr>
          <p:spPr bwMode="auto">
            <a:xfrm rot="5400000" flipH="1">
              <a:off x="-306840" y="1594129"/>
              <a:ext cx="1291964" cy="673432"/>
            </a:xfrm>
            <a:custGeom>
              <a:avLst/>
              <a:gdLst>
                <a:gd name="connsiteX0" fmla="*/ 0 w 1681163"/>
                <a:gd name="connsiteY0" fmla="*/ 0 h 876300"/>
                <a:gd name="connsiteX1" fmla="*/ 1681163 w 1681163"/>
                <a:gd name="connsiteY1" fmla="*/ 0 h 876300"/>
                <a:gd name="connsiteX2" fmla="*/ 1681163 w 1681163"/>
                <a:gd name="connsiteY2" fmla="*/ 876300 h 876300"/>
                <a:gd name="connsiteX3" fmla="*/ 0 w 1681163"/>
                <a:gd name="connsiteY3" fmla="*/ 876300 h 876300"/>
                <a:gd name="connsiteX4" fmla="*/ 0 w 1681163"/>
                <a:gd name="connsiteY4" fmla="*/ 0 h 876300"/>
                <a:gd name="connsiteX0" fmla="*/ 0 w 1681163"/>
                <a:gd name="connsiteY0" fmla="*/ 0 h 876300"/>
                <a:gd name="connsiteX1" fmla="*/ 871538 w 1681163"/>
                <a:gd name="connsiteY1" fmla="*/ 0 h 876300"/>
                <a:gd name="connsiteX2" fmla="*/ 1681163 w 1681163"/>
                <a:gd name="connsiteY2" fmla="*/ 876300 h 876300"/>
                <a:gd name="connsiteX3" fmla="*/ 0 w 1681163"/>
                <a:gd name="connsiteY3" fmla="*/ 876300 h 876300"/>
                <a:gd name="connsiteX4" fmla="*/ 0 w 1681163"/>
                <a:gd name="connsiteY4" fmla="*/ 0 h 876300"/>
                <a:gd name="connsiteX0" fmla="*/ 0 w 1693863"/>
                <a:gd name="connsiteY0" fmla="*/ 0 h 876300"/>
                <a:gd name="connsiteX1" fmla="*/ 871538 w 1693863"/>
                <a:gd name="connsiteY1" fmla="*/ 0 h 876300"/>
                <a:gd name="connsiteX2" fmla="*/ 1693863 w 1693863"/>
                <a:gd name="connsiteY2" fmla="*/ 876300 h 876300"/>
                <a:gd name="connsiteX3" fmla="*/ 0 w 1693863"/>
                <a:gd name="connsiteY3" fmla="*/ 876300 h 876300"/>
                <a:gd name="connsiteX4" fmla="*/ 0 w 1693863"/>
                <a:gd name="connsiteY4" fmla="*/ 0 h 876300"/>
                <a:gd name="connsiteX0" fmla="*/ 0 w 1681163"/>
                <a:gd name="connsiteY0" fmla="*/ 0 h 876300"/>
                <a:gd name="connsiteX1" fmla="*/ 871538 w 1681163"/>
                <a:gd name="connsiteY1" fmla="*/ 0 h 876300"/>
                <a:gd name="connsiteX2" fmla="*/ 1681163 w 1681163"/>
                <a:gd name="connsiteY2" fmla="*/ 876300 h 876300"/>
                <a:gd name="connsiteX3" fmla="*/ 0 w 1681163"/>
                <a:gd name="connsiteY3" fmla="*/ 876300 h 876300"/>
                <a:gd name="connsiteX4" fmla="*/ 0 w 1681163"/>
                <a:gd name="connsiteY4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163" h="876300">
                  <a:moveTo>
                    <a:pt x="0" y="0"/>
                  </a:moveTo>
                  <a:lnTo>
                    <a:pt x="871538" y="0"/>
                  </a:lnTo>
                  <a:lnTo>
                    <a:pt x="1681163" y="876300"/>
                  </a:lnTo>
                  <a:lnTo>
                    <a:pt x="0" y="8763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"/>
            <p:cNvSpPr>
              <a:spLocks noChangeArrowheads="1"/>
            </p:cNvSpPr>
            <p:nvPr/>
          </p:nvSpPr>
          <p:spPr bwMode="auto">
            <a:xfrm rot="10800000" flipH="1">
              <a:off x="658600" y="1278513"/>
              <a:ext cx="3334766" cy="630736"/>
            </a:xfrm>
            <a:custGeom>
              <a:avLst/>
              <a:gdLst>
                <a:gd name="connsiteX0" fmla="*/ 0 w 3406204"/>
                <a:gd name="connsiteY0" fmla="*/ 0 h 630736"/>
                <a:gd name="connsiteX1" fmla="*/ 3406204 w 3406204"/>
                <a:gd name="connsiteY1" fmla="*/ 0 h 630736"/>
                <a:gd name="connsiteX2" fmla="*/ 3406204 w 3406204"/>
                <a:gd name="connsiteY2" fmla="*/ 630736 h 630736"/>
                <a:gd name="connsiteX3" fmla="*/ 0 w 3406204"/>
                <a:gd name="connsiteY3" fmla="*/ 630736 h 630736"/>
                <a:gd name="connsiteX4" fmla="*/ 0 w 3406204"/>
                <a:gd name="connsiteY4" fmla="*/ 0 h 630736"/>
                <a:gd name="connsiteX0" fmla="*/ 0 w 3406204"/>
                <a:gd name="connsiteY0" fmla="*/ 0 h 630736"/>
                <a:gd name="connsiteX1" fmla="*/ 3406204 w 3406204"/>
                <a:gd name="connsiteY1" fmla="*/ 0 h 630736"/>
                <a:gd name="connsiteX2" fmla="*/ 2693734 w 3406204"/>
                <a:gd name="connsiteY2" fmla="*/ 630736 h 630736"/>
                <a:gd name="connsiteX3" fmla="*/ 0 w 3406204"/>
                <a:gd name="connsiteY3" fmla="*/ 630736 h 630736"/>
                <a:gd name="connsiteX4" fmla="*/ 0 w 3406204"/>
                <a:gd name="connsiteY4" fmla="*/ 0 h 630736"/>
                <a:gd name="connsiteX0" fmla="*/ 0 w 3334766"/>
                <a:gd name="connsiteY0" fmla="*/ 0 h 630736"/>
                <a:gd name="connsiteX1" fmla="*/ 3334766 w 3334766"/>
                <a:gd name="connsiteY1" fmla="*/ 0 h 630736"/>
                <a:gd name="connsiteX2" fmla="*/ 2693734 w 3334766"/>
                <a:gd name="connsiteY2" fmla="*/ 630736 h 630736"/>
                <a:gd name="connsiteX3" fmla="*/ 0 w 3334766"/>
                <a:gd name="connsiteY3" fmla="*/ 630736 h 630736"/>
                <a:gd name="connsiteX4" fmla="*/ 0 w 3334766"/>
                <a:gd name="connsiteY4" fmla="*/ 0 h 63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4766" h="630736">
                  <a:moveTo>
                    <a:pt x="0" y="0"/>
                  </a:moveTo>
                  <a:lnTo>
                    <a:pt x="3334766" y="0"/>
                  </a:lnTo>
                  <a:lnTo>
                    <a:pt x="2693734" y="630736"/>
                  </a:lnTo>
                  <a:lnTo>
                    <a:pt x="0" y="630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7"/>
            <p:cNvSpPr>
              <a:spLocks/>
            </p:cNvSpPr>
            <p:nvPr/>
          </p:nvSpPr>
          <p:spPr bwMode="auto">
            <a:xfrm rot="5400000" flipH="1">
              <a:off x="-620978" y="613879"/>
              <a:ext cx="1917816" cy="675856"/>
            </a:xfrm>
            <a:custGeom>
              <a:avLst/>
              <a:gdLst>
                <a:gd name="T0" fmla="*/ 1572 w 1572"/>
                <a:gd name="T1" fmla="*/ 552 h 552"/>
                <a:gd name="T2" fmla="*/ 517 w 1572"/>
                <a:gd name="T3" fmla="*/ 552 h 552"/>
                <a:gd name="T4" fmla="*/ 0 w 1572"/>
                <a:gd name="T5" fmla="*/ 0 h 552"/>
                <a:gd name="T6" fmla="*/ 517 w 1572"/>
                <a:gd name="T7" fmla="*/ 0 h 552"/>
                <a:gd name="T8" fmla="*/ 1572 w 1572"/>
                <a:gd name="T9" fmla="*/ 552 h 552"/>
                <a:gd name="connsiteX0" fmla="*/ 10000 w 10000"/>
                <a:gd name="connsiteY0" fmla="*/ 10000 h 10036"/>
                <a:gd name="connsiteX1" fmla="*/ 3276 w 10000"/>
                <a:gd name="connsiteY1" fmla="*/ 10036 h 10036"/>
                <a:gd name="connsiteX2" fmla="*/ 0 w 10000"/>
                <a:gd name="connsiteY2" fmla="*/ 0 h 10036"/>
                <a:gd name="connsiteX3" fmla="*/ 3289 w 10000"/>
                <a:gd name="connsiteY3" fmla="*/ 0 h 10036"/>
                <a:gd name="connsiteX4" fmla="*/ 10000 w 10000"/>
                <a:gd name="connsiteY4" fmla="*/ 10000 h 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36">
                  <a:moveTo>
                    <a:pt x="10000" y="10000"/>
                  </a:moveTo>
                  <a:lnTo>
                    <a:pt x="3276" y="10036"/>
                  </a:lnTo>
                  <a:lnTo>
                    <a:pt x="0" y="0"/>
                  </a:lnTo>
                  <a:lnTo>
                    <a:pt x="3289" y="0"/>
                  </a:lnTo>
                  <a:lnTo>
                    <a:pt x="1000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Dreptunghi 118"/>
            <p:cNvSpPr/>
            <p:nvPr/>
          </p:nvSpPr>
          <p:spPr>
            <a:xfrm rot="3026203">
              <a:off x="2999215" y="1440643"/>
              <a:ext cx="1093196" cy="291584"/>
            </a:xfrm>
            <a:custGeom>
              <a:avLst/>
              <a:gdLst>
                <a:gd name="connsiteX0" fmla="*/ 0 w 838949"/>
                <a:gd name="connsiteY0" fmla="*/ 0 h 214093"/>
                <a:gd name="connsiteX1" fmla="*/ 838949 w 838949"/>
                <a:gd name="connsiteY1" fmla="*/ 0 h 214093"/>
                <a:gd name="connsiteX2" fmla="*/ 838949 w 838949"/>
                <a:gd name="connsiteY2" fmla="*/ 214093 h 214093"/>
                <a:gd name="connsiteX3" fmla="*/ 0 w 838949"/>
                <a:gd name="connsiteY3" fmla="*/ 214093 h 214093"/>
                <a:gd name="connsiteX4" fmla="*/ 0 w 838949"/>
                <a:gd name="connsiteY4" fmla="*/ 0 h 214093"/>
                <a:gd name="connsiteX0" fmla="*/ 0 w 880620"/>
                <a:gd name="connsiteY0" fmla="*/ 95302 h 309395"/>
                <a:gd name="connsiteX1" fmla="*/ 880620 w 880620"/>
                <a:gd name="connsiteY1" fmla="*/ 0 h 309395"/>
                <a:gd name="connsiteX2" fmla="*/ 838949 w 880620"/>
                <a:gd name="connsiteY2" fmla="*/ 309395 h 309395"/>
                <a:gd name="connsiteX3" fmla="*/ 0 w 880620"/>
                <a:gd name="connsiteY3" fmla="*/ 309395 h 309395"/>
                <a:gd name="connsiteX4" fmla="*/ 0 w 880620"/>
                <a:gd name="connsiteY4" fmla="*/ 95302 h 309395"/>
                <a:gd name="connsiteX0" fmla="*/ 0 w 880620"/>
                <a:gd name="connsiteY0" fmla="*/ 95302 h 309395"/>
                <a:gd name="connsiteX1" fmla="*/ 880620 w 880620"/>
                <a:gd name="connsiteY1" fmla="*/ 0 h 309395"/>
                <a:gd name="connsiteX2" fmla="*/ 711085 w 880620"/>
                <a:gd name="connsiteY2" fmla="*/ 209932 h 309395"/>
                <a:gd name="connsiteX3" fmla="*/ 0 w 880620"/>
                <a:gd name="connsiteY3" fmla="*/ 309395 h 309395"/>
                <a:gd name="connsiteX4" fmla="*/ 0 w 880620"/>
                <a:gd name="connsiteY4" fmla="*/ 95302 h 309395"/>
                <a:gd name="connsiteX0" fmla="*/ 174485 w 1055105"/>
                <a:gd name="connsiteY0" fmla="*/ 95302 h 288790"/>
                <a:gd name="connsiteX1" fmla="*/ 1055105 w 1055105"/>
                <a:gd name="connsiteY1" fmla="*/ 0 h 288790"/>
                <a:gd name="connsiteX2" fmla="*/ 885570 w 1055105"/>
                <a:gd name="connsiteY2" fmla="*/ 209932 h 288790"/>
                <a:gd name="connsiteX3" fmla="*/ 0 w 1055105"/>
                <a:gd name="connsiteY3" fmla="*/ 288790 h 288790"/>
                <a:gd name="connsiteX4" fmla="*/ 174485 w 1055105"/>
                <a:gd name="connsiteY4" fmla="*/ 95302 h 288790"/>
                <a:gd name="connsiteX0" fmla="*/ 174485 w 1057579"/>
                <a:gd name="connsiteY0" fmla="*/ 87081 h 280569"/>
                <a:gd name="connsiteX1" fmla="*/ 1057579 w 1057579"/>
                <a:gd name="connsiteY1" fmla="*/ 0 h 280569"/>
                <a:gd name="connsiteX2" fmla="*/ 885570 w 1057579"/>
                <a:gd name="connsiteY2" fmla="*/ 201711 h 280569"/>
                <a:gd name="connsiteX3" fmla="*/ 0 w 1057579"/>
                <a:gd name="connsiteY3" fmla="*/ 280569 h 280569"/>
                <a:gd name="connsiteX4" fmla="*/ 174485 w 1057579"/>
                <a:gd name="connsiteY4" fmla="*/ 87081 h 280569"/>
                <a:gd name="connsiteX0" fmla="*/ 174485 w 1070351"/>
                <a:gd name="connsiteY0" fmla="*/ 95062 h 288550"/>
                <a:gd name="connsiteX1" fmla="*/ 1070351 w 1070351"/>
                <a:gd name="connsiteY1" fmla="*/ 0 h 288550"/>
                <a:gd name="connsiteX2" fmla="*/ 885570 w 1070351"/>
                <a:gd name="connsiteY2" fmla="*/ 209692 h 288550"/>
                <a:gd name="connsiteX3" fmla="*/ 0 w 1070351"/>
                <a:gd name="connsiteY3" fmla="*/ 288550 h 288550"/>
                <a:gd name="connsiteX4" fmla="*/ 174485 w 1070351"/>
                <a:gd name="connsiteY4" fmla="*/ 95062 h 288550"/>
                <a:gd name="connsiteX0" fmla="*/ 174485 w 1070351"/>
                <a:gd name="connsiteY0" fmla="*/ 95062 h 288550"/>
                <a:gd name="connsiteX1" fmla="*/ 1070351 w 1070351"/>
                <a:gd name="connsiteY1" fmla="*/ 0 h 288550"/>
                <a:gd name="connsiteX2" fmla="*/ 889560 w 1070351"/>
                <a:gd name="connsiteY2" fmla="*/ 216077 h 288550"/>
                <a:gd name="connsiteX3" fmla="*/ 0 w 1070351"/>
                <a:gd name="connsiteY3" fmla="*/ 288550 h 288550"/>
                <a:gd name="connsiteX4" fmla="*/ 174485 w 1070351"/>
                <a:gd name="connsiteY4" fmla="*/ 95062 h 288550"/>
                <a:gd name="connsiteX0" fmla="*/ 174166 w 1070351"/>
                <a:gd name="connsiteY0" fmla="*/ 91710 h 288550"/>
                <a:gd name="connsiteX1" fmla="*/ 1070351 w 1070351"/>
                <a:gd name="connsiteY1" fmla="*/ 0 h 288550"/>
                <a:gd name="connsiteX2" fmla="*/ 889560 w 1070351"/>
                <a:gd name="connsiteY2" fmla="*/ 216077 h 288550"/>
                <a:gd name="connsiteX3" fmla="*/ 0 w 1070351"/>
                <a:gd name="connsiteY3" fmla="*/ 288550 h 288550"/>
                <a:gd name="connsiteX4" fmla="*/ 174166 w 1070351"/>
                <a:gd name="connsiteY4" fmla="*/ 91710 h 288550"/>
                <a:gd name="connsiteX0" fmla="*/ 170495 w 1066680"/>
                <a:gd name="connsiteY0" fmla="*/ 91710 h 291584"/>
                <a:gd name="connsiteX1" fmla="*/ 1066680 w 1066680"/>
                <a:gd name="connsiteY1" fmla="*/ 0 h 291584"/>
                <a:gd name="connsiteX2" fmla="*/ 885889 w 1066680"/>
                <a:gd name="connsiteY2" fmla="*/ 216077 h 291584"/>
                <a:gd name="connsiteX3" fmla="*/ 0 w 1066680"/>
                <a:gd name="connsiteY3" fmla="*/ 291584 h 291584"/>
                <a:gd name="connsiteX4" fmla="*/ 170495 w 1066680"/>
                <a:gd name="connsiteY4" fmla="*/ 91710 h 29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680" h="291584">
                  <a:moveTo>
                    <a:pt x="170495" y="91710"/>
                  </a:moveTo>
                  <a:lnTo>
                    <a:pt x="1066680" y="0"/>
                  </a:lnTo>
                  <a:lnTo>
                    <a:pt x="885889" y="216077"/>
                  </a:lnTo>
                  <a:lnTo>
                    <a:pt x="0" y="291584"/>
                  </a:lnTo>
                  <a:lnTo>
                    <a:pt x="170495" y="9171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  <a:lumMod val="87000"/>
                    <a:lumOff val="13000"/>
                  </a:schemeClr>
                </a:gs>
                <a:gs pos="50000">
                  <a:schemeClr val="bg1">
                    <a:lumMod val="63000"/>
                    <a:lumOff val="37000"/>
                    <a:alpha val="18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reptunghi 118"/>
            <p:cNvSpPr/>
            <p:nvPr/>
          </p:nvSpPr>
          <p:spPr>
            <a:xfrm rot="3026203">
              <a:off x="3648986" y="2094194"/>
              <a:ext cx="1120907" cy="291584"/>
            </a:xfrm>
            <a:custGeom>
              <a:avLst/>
              <a:gdLst>
                <a:gd name="connsiteX0" fmla="*/ 0 w 838949"/>
                <a:gd name="connsiteY0" fmla="*/ 0 h 214093"/>
                <a:gd name="connsiteX1" fmla="*/ 838949 w 838949"/>
                <a:gd name="connsiteY1" fmla="*/ 0 h 214093"/>
                <a:gd name="connsiteX2" fmla="*/ 838949 w 838949"/>
                <a:gd name="connsiteY2" fmla="*/ 214093 h 214093"/>
                <a:gd name="connsiteX3" fmla="*/ 0 w 838949"/>
                <a:gd name="connsiteY3" fmla="*/ 214093 h 214093"/>
                <a:gd name="connsiteX4" fmla="*/ 0 w 838949"/>
                <a:gd name="connsiteY4" fmla="*/ 0 h 214093"/>
                <a:gd name="connsiteX0" fmla="*/ 0 w 880620"/>
                <a:gd name="connsiteY0" fmla="*/ 95302 h 309395"/>
                <a:gd name="connsiteX1" fmla="*/ 880620 w 880620"/>
                <a:gd name="connsiteY1" fmla="*/ 0 h 309395"/>
                <a:gd name="connsiteX2" fmla="*/ 838949 w 880620"/>
                <a:gd name="connsiteY2" fmla="*/ 309395 h 309395"/>
                <a:gd name="connsiteX3" fmla="*/ 0 w 880620"/>
                <a:gd name="connsiteY3" fmla="*/ 309395 h 309395"/>
                <a:gd name="connsiteX4" fmla="*/ 0 w 880620"/>
                <a:gd name="connsiteY4" fmla="*/ 95302 h 309395"/>
                <a:gd name="connsiteX0" fmla="*/ 0 w 880620"/>
                <a:gd name="connsiteY0" fmla="*/ 95302 h 309395"/>
                <a:gd name="connsiteX1" fmla="*/ 880620 w 880620"/>
                <a:gd name="connsiteY1" fmla="*/ 0 h 309395"/>
                <a:gd name="connsiteX2" fmla="*/ 711085 w 880620"/>
                <a:gd name="connsiteY2" fmla="*/ 209932 h 309395"/>
                <a:gd name="connsiteX3" fmla="*/ 0 w 880620"/>
                <a:gd name="connsiteY3" fmla="*/ 309395 h 309395"/>
                <a:gd name="connsiteX4" fmla="*/ 0 w 880620"/>
                <a:gd name="connsiteY4" fmla="*/ 95302 h 309395"/>
                <a:gd name="connsiteX0" fmla="*/ 174485 w 1055105"/>
                <a:gd name="connsiteY0" fmla="*/ 95302 h 288790"/>
                <a:gd name="connsiteX1" fmla="*/ 1055105 w 1055105"/>
                <a:gd name="connsiteY1" fmla="*/ 0 h 288790"/>
                <a:gd name="connsiteX2" fmla="*/ 885570 w 1055105"/>
                <a:gd name="connsiteY2" fmla="*/ 209932 h 288790"/>
                <a:gd name="connsiteX3" fmla="*/ 0 w 1055105"/>
                <a:gd name="connsiteY3" fmla="*/ 288790 h 288790"/>
                <a:gd name="connsiteX4" fmla="*/ 174485 w 1055105"/>
                <a:gd name="connsiteY4" fmla="*/ 95302 h 288790"/>
                <a:gd name="connsiteX0" fmla="*/ 174485 w 1057579"/>
                <a:gd name="connsiteY0" fmla="*/ 87081 h 280569"/>
                <a:gd name="connsiteX1" fmla="*/ 1057579 w 1057579"/>
                <a:gd name="connsiteY1" fmla="*/ 0 h 280569"/>
                <a:gd name="connsiteX2" fmla="*/ 885570 w 1057579"/>
                <a:gd name="connsiteY2" fmla="*/ 201711 h 280569"/>
                <a:gd name="connsiteX3" fmla="*/ 0 w 1057579"/>
                <a:gd name="connsiteY3" fmla="*/ 280569 h 280569"/>
                <a:gd name="connsiteX4" fmla="*/ 174485 w 1057579"/>
                <a:gd name="connsiteY4" fmla="*/ 87081 h 280569"/>
                <a:gd name="connsiteX0" fmla="*/ 174485 w 1070351"/>
                <a:gd name="connsiteY0" fmla="*/ 95062 h 288550"/>
                <a:gd name="connsiteX1" fmla="*/ 1070351 w 1070351"/>
                <a:gd name="connsiteY1" fmla="*/ 0 h 288550"/>
                <a:gd name="connsiteX2" fmla="*/ 885570 w 1070351"/>
                <a:gd name="connsiteY2" fmla="*/ 209692 h 288550"/>
                <a:gd name="connsiteX3" fmla="*/ 0 w 1070351"/>
                <a:gd name="connsiteY3" fmla="*/ 288550 h 288550"/>
                <a:gd name="connsiteX4" fmla="*/ 174485 w 1070351"/>
                <a:gd name="connsiteY4" fmla="*/ 95062 h 288550"/>
                <a:gd name="connsiteX0" fmla="*/ 174485 w 1070351"/>
                <a:gd name="connsiteY0" fmla="*/ 95062 h 288550"/>
                <a:gd name="connsiteX1" fmla="*/ 1070351 w 1070351"/>
                <a:gd name="connsiteY1" fmla="*/ 0 h 288550"/>
                <a:gd name="connsiteX2" fmla="*/ 889560 w 1070351"/>
                <a:gd name="connsiteY2" fmla="*/ 216077 h 288550"/>
                <a:gd name="connsiteX3" fmla="*/ 0 w 1070351"/>
                <a:gd name="connsiteY3" fmla="*/ 288550 h 288550"/>
                <a:gd name="connsiteX4" fmla="*/ 174485 w 1070351"/>
                <a:gd name="connsiteY4" fmla="*/ 95062 h 288550"/>
                <a:gd name="connsiteX0" fmla="*/ 174166 w 1070351"/>
                <a:gd name="connsiteY0" fmla="*/ 91710 h 288550"/>
                <a:gd name="connsiteX1" fmla="*/ 1070351 w 1070351"/>
                <a:gd name="connsiteY1" fmla="*/ 0 h 288550"/>
                <a:gd name="connsiteX2" fmla="*/ 889560 w 1070351"/>
                <a:gd name="connsiteY2" fmla="*/ 216077 h 288550"/>
                <a:gd name="connsiteX3" fmla="*/ 0 w 1070351"/>
                <a:gd name="connsiteY3" fmla="*/ 288550 h 288550"/>
                <a:gd name="connsiteX4" fmla="*/ 174166 w 1070351"/>
                <a:gd name="connsiteY4" fmla="*/ 91710 h 288550"/>
                <a:gd name="connsiteX0" fmla="*/ 170495 w 1066680"/>
                <a:gd name="connsiteY0" fmla="*/ 91710 h 291584"/>
                <a:gd name="connsiteX1" fmla="*/ 1066680 w 1066680"/>
                <a:gd name="connsiteY1" fmla="*/ 0 h 291584"/>
                <a:gd name="connsiteX2" fmla="*/ 885889 w 1066680"/>
                <a:gd name="connsiteY2" fmla="*/ 216077 h 291584"/>
                <a:gd name="connsiteX3" fmla="*/ 0 w 1066680"/>
                <a:gd name="connsiteY3" fmla="*/ 291584 h 291584"/>
                <a:gd name="connsiteX4" fmla="*/ 170495 w 1066680"/>
                <a:gd name="connsiteY4" fmla="*/ 91710 h 29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680" h="291584">
                  <a:moveTo>
                    <a:pt x="170495" y="91710"/>
                  </a:moveTo>
                  <a:lnTo>
                    <a:pt x="1066680" y="0"/>
                  </a:lnTo>
                  <a:lnTo>
                    <a:pt x="885889" y="216077"/>
                  </a:lnTo>
                  <a:lnTo>
                    <a:pt x="0" y="291584"/>
                  </a:lnTo>
                  <a:lnTo>
                    <a:pt x="170495" y="9171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  <a:lumMod val="87000"/>
                    <a:lumOff val="13000"/>
                  </a:schemeClr>
                </a:gs>
                <a:gs pos="50000">
                  <a:schemeClr val="bg1">
                    <a:lumMod val="63000"/>
                    <a:lumOff val="37000"/>
                    <a:alpha val="18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reptunghi 118"/>
            <p:cNvSpPr/>
            <p:nvPr/>
          </p:nvSpPr>
          <p:spPr>
            <a:xfrm rot="3026203">
              <a:off x="4291694" y="2729174"/>
              <a:ext cx="1066680" cy="291584"/>
            </a:xfrm>
            <a:custGeom>
              <a:avLst/>
              <a:gdLst>
                <a:gd name="connsiteX0" fmla="*/ 0 w 838949"/>
                <a:gd name="connsiteY0" fmla="*/ 0 h 214093"/>
                <a:gd name="connsiteX1" fmla="*/ 838949 w 838949"/>
                <a:gd name="connsiteY1" fmla="*/ 0 h 214093"/>
                <a:gd name="connsiteX2" fmla="*/ 838949 w 838949"/>
                <a:gd name="connsiteY2" fmla="*/ 214093 h 214093"/>
                <a:gd name="connsiteX3" fmla="*/ 0 w 838949"/>
                <a:gd name="connsiteY3" fmla="*/ 214093 h 214093"/>
                <a:gd name="connsiteX4" fmla="*/ 0 w 838949"/>
                <a:gd name="connsiteY4" fmla="*/ 0 h 214093"/>
                <a:gd name="connsiteX0" fmla="*/ 0 w 880620"/>
                <a:gd name="connsiteY0" fmla="*/ 95302 h 309395"/>
                <a:gd name="connsiteX1" fmla="*/ 880620 w 880620"/>
                <a:gd name="connsiteY1" fmla="*/ 0 h 309395"/>
                <a:gd name="connsiteX2" fmla="*/ 838949 w 880620"/>
                <a:gd name="connsiteY2" fmla="*/ 309395 h 309395"/>
                <a:gd name="connsiteX3" fmla="*/ 0 w 880620"/>
                <a:gd name="connsiteY3" fmla="*/ 309395 h 309395"/>
                <a:gd name="connsiteX4" fmla="*/ 0 w 880620"/>
                <a:gd name="connsiteY4" fmla="*/ 95302 h 309395"/>
                <a:gd name="connsiteX0" fmla="*/ 0 w 880620"/>
                <a:gd name="connsiteY0" fmla="*/ 95302 h 309395"/>
                <a:gd name="connsiteX1" fmla="*/ 880620 w 880620"/>
                <a:gd name="connsiteY1" fmla="*/ 0 h 309395"/>
                <a:gd name="connsiteX2" fmla="*/ 711085 w 880620"/>
                <a:gd name="connsiteY2" fmla="*/ 209932 h 309395"/>
                <a:gd name="connsiteX3" fmla="*/ 0 w 880620"/>
                <a:gd name="connsiteY3" fmla="*/ 309395 h 309395"/>
                <a:gd name="connsiteX4" fmla="*/ 0 w 880620"/>
                <a:gd name="connsiteY4" fmla="*/ 95302 h 309395"/>
                <a:gd name="connsiteX0" fmla="*/ 174485 w 1055105"/>
                <a:gd name="connsiteY0" fmla="*/ 95302 h 288790"/>
                <a:gd name="connsiteX1" fmla="*/ 1055105 w 1055105"/>
                <a:gd name="connsiteY1" fmla="*/ 0 h 288790"/>
                <a:gd name="connsiteX2" fmla="*/ 885570 w 1055105"/>
                <a:gd name="connsiteY2" fmla="*/ 209932 h 288790"/>
                <a:gd name="connsiteX3" fmla="*/ 0 w 1055105"/>
                <a:gd name="connsiteY3" fmla="*/ 288790 h 288790"/>
                <a:gd name="connsiteX4" fmla="*/ 174485 w 1055105"/>
                <a:gd name="connsiteY4" fmla="*/ 95302 h 288790"/>
                <a:gd name="connsiteX0" fmla="*/ 174485 w 1057579"/>
                <a:gd name="connsiteY0" fmla="*/ 87081 h 280569"/>
                <a:gd name="connsiteX1" fmla="*/ 1057579 w 1057579"/>
                <a:gd name="connsiteY1" fmla="*/ 0 h 280569"/>
                <a:gd name="connsiteX2" fmla="*/ 885570 w 1057579"/>
                <a:gd name="connsiteY2" fmla="*/ 201711 h 280569"/>
                <a:gd name="connsiteX3" fmla="*/ 0 w 1057579"/>
                <a:gd name="connsiteY3" fmla="*/ 280569 h 280569"/>
                <a:gd name="connsiteX4" fmla="*/ 174485 w 1057579"/>
                <a:gd name="connsiteY4" fmla="*/ 87081 h 280569"/>
                <a:gd name="connsiteX0" fmla="*/ 174485 w 1070351"/>
                <a:gd name="connsiteY0" fmla="*/ 95062 h 288550"/>
                <a:gd name="connsiteX1" fmla="*/ 1070351 w 1070351"/>
                <a:gd name="connsiteY1" fmla="*/ 0 h 288550"/>
                <a:gd name="connsiteX2" fmla="*/ 885570 w 1070351"/>
                <a:gd name="connsiteY2" fmla="*/ 209692 h 288550"/>
                <a:gd name="connsiteX3" fmla="*/ 0 w 1070351"/>
                <a:gd name="connsiteY3" fmla="*/ 288550 h 288550"/>
                <a:gd name="connsiteX4" fmla="*/ 174485 w 1070351"/>
                <a:gd name="connsiteY4" fmla="*/ 95062 h 288550"/>
                <a:gd name="connsiteX0" fmla="*/ 174485 w 1070351"/>
                <a:gd name="connsiteY0" fmla="*/ 95062 h 288550"/>
                <a:gd name="connsiteX1" fmla="*/ 1070351 w 1070351"/>
                <a:gd name="connsiteY1" fmla="*/ 0 h 288550"/>
                <a:gd name="connsiteX2" fmla="*/ 889560 w 1070351"/>
                <a:gd name="connsiteY2" fmla="*/ 216077 h 288550"/>
                <a:gd name="connsiteX3" fmla="*/ 0 w 1070351"/>
                <a:gd name="connsiteY3" fmla="*/ 288550 h 288550"/>
                <a:gd name="connsiteX4" fmla="*/ 174485 w 1070351"/>
                <a:gd name="connsiteY4" fmla="*/ 95062 h 288550"/>
                <a:gd name="connsiteX0" fmla="*/ 174166 w 1070351"/>
                <a:gd name="connsiteY0" fmla="*/ 91710 h 288550"/>
                <a:gd name="connsiteX1" fmla="*/ 1070351 w 1070351"/>
                <a:gd name="connsiteY1" fmla="*/ 0 h 288550"/>
                <a:gd name="connsiteX2" fmla="*/ 889560 w 1070351"/>
                <a:gd name="connsiteY2" fmla="*/ 216077 h 288550"/>
                <a:gd name="connsiteX3" fmla="*/ 0 w 1070351"/>
                <a:gd name="connsiteY3" fmla="*/ 288550 h 288550"/>
                <a:gd name="connsiteX4" fmla="*/ 174166 w 1070351"/>
                <a:gd name="connsiteY4" fmla="*/ 91710 h 288550"/>
                <a:gd name="connsiteX0" fmla="*/ 170495 w 1066680"/>
                <a:gd name="connsiteY0" fmla="*/ 91710 h 291584"/>
                <a:gd name="connsiteX1" fmla="*/ 1066680 w 1066680"/>
                <a:gd name="connsiteY1" fmla="*/ 0 h 291584"/>
                <a:gd name="connsiteX2" fmla="*/ 885889 w 1066680"/>
                <a:gd name="connsiteY2" fmla="*/ 216077 h 291584"/>
                <a:gd name="connsiteX3" fmla="*/ 0 w 1066680"/>
                <a:gd name="connsiteY3" fmla="*/ 291584 h 291584"/>
                <a:gd name="connsiteX4" fmla="*/ 170495 w 1066680"/>
                <a:gd name="connsiteY4" fmla="*/ 91710 h 29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680" h="291584">
                  <a:moveTo>
                    <a:pt x="170495" y="91710"/>
                  </a:moveTo>
                  <a:lnTo>
                    <a:pt x="1066680" y="0"/>
                  </a:lnTo>
                  <a:lnTo>
                    <a:pt x="885889" y="216077"/>
                  </a:lnTo>
                  <a:lnTo>
                    <a:pt x="0" y="291584"/>
                  </a:lnTo>
                  <a:lnTo>
                    <a:pt x="170495" y="9171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  <a:lumMod val="87000"/>
                    <a:lumOff val="13000"/>
                  </a:schemeClr>
                </a:gs>
                <a:gs pos="50000">
                  <a:schemeClr val="bg1">
                    <a:lumMod val="63000"/>
                    <a:lumOff val="37000"/>
                    <a:alpha val="18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reptunghi 118"/>
            <p:cNvSpPr/>
            <p:nvPr/>
          </p:nvSpPr>
          <p:spPr>
            <a:xfrm rot="3026203">
              <a:off x="4861724" y="3350456"/>
              <a:ext cx="1199471" cy="285412"/>
            </a:xfrm>
            <a:custGeom>
              <a:avLst/>
              <a:gdLst>
                <a:gd name="connsiteX0" fmla="*/ 0 w 838949"/>
                <a:gd name="connsiteY0" fmla="*/ 0 h 214093"/>
                <a:gd name="connsiteX1" fmla="*/ 838949 w 838949"/>
                <a:gd name="connsiteY1" fmla="*/ 0 h 214093"/>
                <a:gd name="connsiteX2" fmla="*/ 838949 w 838949"/>
                <a:gd name="connsiteY2" fmla="*/ 214093 h 214093"/>
                <a:gd name="connsiteX3" fmla="*/ 0 w 838949"/>
                <a:gd name="connsiteY3" fmla="*/ 214093 h 214093"/>
                <a:gd name="connsiteX4" fmla="*/ 0 w 838949"/>
                <a:gd name="connsiteY4" fmla="*/ 0 h 214093"/>
                <a:gd name="connsiteX0" fmla="*/ 0 w 880620"/>
                <a:gd name="connsiteY0" fmla="*/ 95302 h 309395"/>
                <a:gd name="connsiteX1" fmla="*/ 880620 w 880620"/>
                <a:gd name="connsiteY1" fmla="*/ 0 h 309395"/>
                <a:gd name="connsiteX2" fmla="*/ 838949 w 880620"/>
                <a:gd name="connsiteY2" fmla="*/ 309395 h 309395"/>
                <a:gd name="connsiteX3" fmla="*/ 0 w 880620"/>
                <a:gd name="connsiteY3" fmla="*/ 309395 h 309395"/>
                <a:gd name="connsiteX4" fmla="*/ 0 w 880620"/>
                <a:gd name="connsiteY4" fmla="*/ 95302 h 309395"/>
                <a:gd name="connsiteX0" fmla="*/ 0 w 880620"/>
                <a:gd name="connsiteY0" fmla="*/ 95302 h 309395"/>
                <a:gd name="connsiteX1" fmla="*/ 880620 w 880620"/>
                <a:gd name="connsiteY1" fmla="*/ 0 h 309395"/>
                <a:gd name="connsiteX2" fmla="*/ 711085 w 880620"/>
                <a:gd name="connsiteY2" fmla="*/ 209932 h 309395"/>
                <a:gd name="connsiteX3" fmla="*/ 0 w 880620"/>
                <a:gd name="connsiteY3" fmla="*/ 309395 h 309395"/>
                <a:gd name="connsiteX4" fmla="*/ 0 w 880620"/>
                <a:gd name="connsiteY4" fmla="*/ 95302 h 309395"/>
                <a:gd name="connsiteX0" fmla="*/ 174485 w 1055105"/>
                <a:gd name="connsiteY0" fmla="*/ 95302 h 288790"/>
                <a:gd name="connsiteX1" fmla="*/ 1055105 w 1055105"/>
                <a:gd name="connsiteY1" fmla="*/ 0 h 288790"/>
                <a:gd name="connsiteX2" fmla="*/ 885570 w 1055105"/>
                <a:gd name="connsiteY2" fmla="*/ 209932 h 288790"/>
                <a:gd name="connsiteX3" fmla="*/ 0 w 1055105"/>
                <a:gd name="connsiteY3" fmla="*/ 288790 h 288790"/>
                <a:gd name="connsiteX4" fmla="*/ 174485 w 1055105"/>
                <a:gd name="connsiteY4" fmla="*/ 95302 h 288790"/>
                <a:gd name="connsiteX0" fmla="*/ 174485 w 1057579"/>
                <a:gd name="connsiteY0" fmla="*/ 87081 h 280569"/>
                <a:gd name="connsiteX1" fmla="*/ 1057579 w 1057579"/>
                <a:gd name="connsiteY1" fmla="*/ 0 h 280569"/>
                <a:gd name="connsiteX2" fmla="*/ 885570 w 1057579"/>
                <a:gd name="connsiteY2" fmla="*/ 201711 h 280569"/>
                <a:gd name="connsiteX3" fmla="*/ 0 w 1057579"/>
                <a:gd name="connsiteY3" fmla="*/ 280569 h 280569"/>
                <a:gd name="connsiteX4" fmla="*/ 174485 w 1057579"/>
                <a:gd name="connsiteY4" fmla="*/ 87081 h 280569"/>
                <a:gd name="connsiteX0" fmla="*/ 174485 w 1070351"/>
                <a:gd name="connsiteY0" fmla="*/ 95062 h 288550"/>
                <a:gd name="connsiteX1" fmla="*/ 1070351 w 1070351"/>
                <a:gd name="connsiteY1" fmla="*/ 0 h 288550"/>
                <a:gd name="connsiteX2" fmla="*/ 885570 w 1070351"/>
                <a:gd name="connsiteY2" fmla="*/ 209692 h 288550"/>
                <a:gd name="connsiteX3" fmla="*/ 0 w 1070351"/>
                <a:gd name="connsiteY3" fmla="*/ 288550 h 288550"/>
                <a:gd name="connsiteX4" fmla="*/ 174485 w 1070351"/>
                <a:gd name="connsiteY4" fmla="*/ 95062 h 288550"/>
                <a:gd name="connsiteX0" fmla="*/ 174485 w 1070351"/>
                <a:gd name="connsiteY0" fmla="*/ 95062 h 288550"/>
                <a:gd name="connsiteX1" fmla="*/ 1070351 w 1070351"/>
                <a:gd name="connsiteY1" fmla="*/ 0 h 288550"/>
                <a:gd name="connsiteX2" fmla="*/ 889560 w 1070351"/>
                <a:gd name="connsiteY2" fmla="*/ 216077 h 288550"/>
                <a:gd name="connsiteX3" fmla="*/ 0 w 1070351"/>
                <a:gd name="connsiteY3" fmla="*/ 288550 h 288550"/>
                <a:gd name="connsiteX4" fmla="*/ 174485 w 1070351"/>
                <a:gd name="connsiteY4" fmla="*/ 95062 h 288550"/>
                <a:gd name="connsiteX0" fmla="*/ 174166 w 1070351"/>
                <a:gd name="connsiteY0" fmla="*/ 91710 h 288550"/>
                <a:gd name="connsiteX1" fmla="*/ 1070351 w 1070351"/>
                <a:gd name="connsiteY1" fmla="*/ 0 h 288550"/>
                <a:gd name="connsiteX2" fmla="*/ 889560 w 1070351"/>
                <a:gd name="connsiteY2" fmla="*/ 216077 h 288550"/>
                <a:gd name="connsiteX3" fmla="*/ 0 w 1070351"/>
                <a:gd name="connsiteY3" fmla="*/ 288550 h 288550"/>
                <a:gd name="connsiteX4" fmla="*/ 174166 w 1070351"/>
                <a:gd name="connsiteY4" fmla="*/ 91710 h 288550"/>
                <a:gd name="connsiteX0" fmla="*/ 170495 w 1066680"/>
                <a:gd name="connsiteY0" fmla="*/ 91710 h 291584"/>
                <a:gd name="connsiteX1" fmla="*/ 1066680 w 1066680"/>
                <a:gd name="connsiteY1" fmla="*/ 0 h 291584"/>
                <a:gd name="connsiteX2" fmla="*/ 885889 w 1066680"/>
                <a:gd name="connsiteY2" fmla="*/ 216077 h 291584"/>
                <a:gd name="connsiteX3" fmla="*/ 0 w 1066680"/>
                <a:gd name="connsiteY3" fmla="*/ 291584 h 291584"/>
                <a:gd name="connsiteX4" fmla="*/ 170495 w 1066680"/>
                <a:gd name="connsiteY4" fmla="*/ 91710 h 291584"/>
                <a:gd name="connsiteX0" fmla="*/ 170495 w 1051381"/>
                <a:gd name="connsiteY0" fmla="*/ 85538 h 285412"/>
                <a:gd name="connsiteX1" fmla="*/ 1051381 w 1051381"/>
                <a:gd name="connsiteY1" fmla="*/ 0 h 285412"/>
                <a:gd name="connsiteX2" fmla="*/ 885889 w 1051381"/>
                <a:gd name="connsiteY2" fmla="*/ 209905 h 285412"/>
                <a:gd name="connsiteX3" fmla="*/ 0 w 1051381"/>
                <a:gd name="connsiteY3" fmla="*/ 285412 h 285412"/>
                <a:gd name="connsiteX4" fmla="*/ 170495 w 1051381"/>
                <a:gd name="connsiteY4" fmla="*/ 85538 h 28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381" h="285412">
                  <a:moveTo>
                    <a:pt x="170495" y="85538"/>
                  </a:moveTo>
                  <a:lnTo>
                    <a:pt x="1051381" y="0"/>
                  </a:lnTo>
                  <a:lnTo>
                    <a:pt x="885889" y="209905"/>
                  </a:lnTo>
                  <a:lnTo>
                    <a:pt x="0" y="285412"/>
                  </a:lnTo>
                  <a:lnTo>
                    <a:pt x="170495" y="855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  <a:lumMod val="87000"/>
                    <a:lumOff val="13000"/>
                  </a:schemeClr>
                </a:gs>
                <a:gs pos="50000">
                  <a:schemeClr val="bg1">
                    <a:lumMod val="63000"/>
                    <a:lumOff val="37000"/>
                    <a:alpha val="18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TextBox 100"/>
          <p:cNvSpPr txBox="1"/>
          <p:nvPr/>
        </p:nvSpPr>
        <p:spPr>
          <a:xfrm>
            <a:off x="901085" y="1386380"/>
            <a:ext cx="2270739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Support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34" name="TextBox 100"/>
          <p:cNvSpPr txBox="1"/>
          <p:nvPr/>
        </p:nvSpPr>
        <p:spPr>
          <a:xfrm>
            <a:off x="901085" y="2044142"/>
            <a:ext cx="2270739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Training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35" name="TextBox 100"/>
          <p:cNvSpPr txBox="1"/>
          <p:nvPr/>
        </p:nvSpPr>
        <p:spPr>
          <a:xfrm>
            <a:off x="901085" y="2683378"/>
            <a:ext cx="2270739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ALC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1" name="TextBox 100"/>
          <p:cNvSpPr txBox="1"/>
          <p:nvPr/>
        </p:nvSpPr>
        <p:spPr>
          <a:xfrm>
            <a:off x="901085" y="3293107"/>
            <a:ext cx="2270739" cy="40011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Learning Experience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56" name="line 155"/>
          <p:cNvSpPr/>
          <p:nvPr/>
        </p:nvSpPr>
        <p:spPr>
          <a:xfrm>
            <a:off x="6763974" y="812335"/>
            <a:ext cx="44435" cy="2123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line 156"/>
          <p:cNvSpPr/>
          <p:nvPr/>
        </p:nvSpPr>
        <p:spPr>
          <a:xfrm>
            <a:off x="9648146" y="807294"/>
            <a:ext cx="44435" cy="2123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line 157"/>
          <p:cNvSpPr/>
          <p:nvPr/>
        </p:nvSpPr>
        <p:spPr>
          <a:xfrm>
            <a:off x="6719539" y="3805139"/>
            <a:ext cx="44435" cy="21236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line 158"/>
          <p:cNvSpPr/>
          <p:nvPr/>
        </p:nvSpPr>
        <p:spPr>
          <a:xfrm>
            <a:off x="9653412" y="3861924"/>
            <a:ext cx="44435" cy="21236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10"/>
          <p:cNvGrpSpPr/>
          <p:nvPr/>
        </p:nvGrpSpPr>
        <p:grpSpPr>
          <a:xfrm>
            <a:off x="6869560" y="681467"/>
            <a:ext cx="2425442" cy="1989938"/>
            <a:chOff x="4554845" y="5185540"/>
            <a:chExt cx="1648149" cy="1389296"/>
          </a:xfrm>
        </p:grpSpPr>
        <p:sp>
          <p:nvSpPr>
            <p:cNvPr id="164" name="TextBox 92"/>
            <p:cNvSpPr txBox="1"/>
            <p:nvPr/>
          </p:nvSpPr>
          <p:spPr>
            <a:xfrm>
              <a:off x="4554845" y="5620729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accent6"/>
                  </a:solidFill>
                </a:rPr>
                <a:t>ETA will proactively reach out to all summer faculty who are scheduled to teach in ALCs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accent6"/>
                  </a:solidFill>
                </a:rPr>
                <a:t>Orient and train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accent6"/>
                  </a:solidFill>
                </a:rPr>
                <a:t>Work on activities together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accent6"/>
                  </a:solidFill>
                </a:rPr>
                <a:t>Implement in classroom </a:t>
              </a:r>
            </a:p>
          </p:txBody>
        </p:sp>
        <p:sp>
          <p:nvSpPr>
            <p:cNvPr id="165" name="TextBox 100"/>
            <p:cNvSpPr txBox="1"/>
            <p:nvPr/>
          </p:nvSpPr>
          <p:spPr>
            <a:xfrm>
              <a:off x="4554845" y="5185540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Support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67" name="Group 110"/>
          <p:cNvGrpSpPr/>
          <p:nvPr/>
        </p:nvGrpSpPr>
        <p:grpSpPr>
          <a:xfrm>
            <a:off x="9709642" y="824437"/>
            <a:ext cx="2053061" cy="1747963"/>
            <a:chOff x="4554845" y="5185540"/>
            <a:chExt cx="1648149" cy="1389296"/>
          </a:xfrm>
        </p:grpSpPr>
        <p:sp>
          <p:nvSpPr>
            <p:cNvPr id="173" name="TextBox 92"/>
            <p:cNvSpPr txBox="1"/>
            <p:nvPr/>
          </p:nvSpPr>
          <p:spPr>
            <a:xfrm>
              <a:off x="4554845" y="5620729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accent1"/>
                  </a:solidFill>
                </a:rPr>
                <a:t>Future Training &amp; Showcase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accent1"/>
                  </a:solidFill>
                </a:rPr>
                <a:t>Suggest topics of interest to you! </a:t>
              </a:r>
            </a:p>
          </p:txBody>
        </p:sp>
        <p:sp>
          <p:nvSpPr>
            <p:cNvPr id="174" name="TextBox 100"/>
            <p:cNvSpPr txBox="1"/>
            <p:nvPr/>
          </p:nvSpPr>
          <p:spPr>
            <a:xfrm>
              <a:off x="4554845" y="5185540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Training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76" name="Group 110"/>
          <p:cNvGrpSpPr/>
          <p:nvPr/>
        </p:nvGrpSpPr>
        <p:grpSpPr>
          <a:xfrm>
            <a:off x="6948211" y="3813666"/>
            <a:ext cx="2237734" cy="2021297"/>
            <a:chOff x="4554845" y="5185540"/>
            <a:chExt cx="1648149" cy="1389296"/>
          </a:xfrm>
        </p:grpSpPr>
        <p:sp>
          <p:nvSpPr>
            <p:cNvPr id="180" name="TextBox 92"/>
            <p:cNvSpPr txBox="1"/>
            <p:nvPr/>
          </p:nvSpPr>
          <p:spPr>
            <a:xfrm>
              <a:off x="4554845" y="5620729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 smtClean="0">
                  <a:solidFill>
                    <a:schemeClr val="accent4"/>
                  </a:solidFill>
                </a:rPr>
                <a:t>Pedagogy  + </a:t>
              </a:r>
              <a:r>
                <a:rPr lang="en-US" sz="1500" dirty="0">
                  <a:solidFill>
                    <a:schemeClr val="accent4"/>
                  </a:solidFill>
                </a:rPr>
                <a:t>Space Design + Technology = ALC </a:t>
              </a:r>
              <a:endParaRPr lang="en-US" sz="1500" dirty="0">
                <a:solidFill>
                  <a:schemeClr val="accent4"/>
                </a:solidFill>
              </a:endParaRP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 smtClean="0">
                  <a:solidFill>
                    <a:schemeClr val="accent4"/>
                  </a:solidFill>
                </a:rPr>
                <a:t>ETA </a:t>
              </a:r>
              <a:r>
                <a:rPr lang="en-US" sz="1500" dirty="0">
                  <a:solidFill>
                    <a:schemeClr val="accent4"/>
                  </a:solidFill>
                </a:rPr>
                <a:t>+ Facilities + Health IS = COPH ALC </a:t>
              </a:r>
            </a:p>
          </p:txBody>
        </p:sp>
        <p:sp>
          <p:nvSpPr>
            <p:cNvPr id="181" name="TextBox 100"/>
            <p:cNvSpPr txBox="1"/>
            <p:nvPr/>
          </p:nvSpPr>
          <p:spPr>
            <a:xfrm>
              <a:off x="4554845" y="5185540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400" b="1" dirty="0" smtClean="0">
                  <a:solidFill>
                    <a:schemeClr val="accent4"/>
                  </a:solidFill>
                </a:rPr>
                <a:t>ALC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83" name="Group 110"/>
          <p:cNvGrpSpPr/>
          <p:nvPr/>
        </p:nvGrpSpPr>
        <p:grpSpPr>
          <a:xfrm>
            <a:off x="9882084" y="3870451"/>
            <a:ext cx="1880619" cy="2021298"/>
            <a:chOff x="4554845" y="5185540"/>
            <a:chExt cx="1648149" cy="1389296"/>
          </a:xfrm>
        </p:grpSpPr>
        <p:sp>
          <p:nvSpPr>
            <p:cNvPr id="192" name="TextBox 92"/>
            <p:cNvSpPr txBox="1"/>
            <p:nvPr/>
          </p:nvSpPr>
          <p:spPr>
            <a:xfrm>
              <a:off x="4554845" y="5620729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500" dirty="0">
                  <a:solidFill>
                    <a:schemeClr val="tx2"/>
                  </a:solidFill>
                </a:rPr>
                <a:t>Use us as a resource, we will learn alongside you! </a:t>
              </a:r>
            </a:p>
          </p:txBody>
        </p:sp>
        <p:sp>
          <p:nvSpPr>
            <p:cNvPr id="193" name="TextBox 100"/>
            <p:cNvSpPr txBox="1"/>
            <p:nvPr/>
          </p:nvSpPr>
          <p:spPr>
            <a:xfrm>
              <a:off x="4554845" y="5185540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Learning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99" name="TextBox 142"/>
          <p:cNvSpPr txBox="1"/>
          <p:nvPr/>
        </p:nvSpPr>
        <p:spPr>
          <a:xfrm>
            <a:off x="827437" y="174915"/>
            <a:ext cx="3993002" cy="12003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Moving forward…</a:t>
            </a:r>
          </a:p>
        </p:txBody>
      </p:sp>
      <p:pic>
        <p:nvPicPr>
          <p:cNvPr id="6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04" y="1906726"/>
            <a:ext cx="2789770" cy="489994"/>
          </a:xfrm>
          <a:prstGeom prst="rect">
            <a:avLst/>
          </a:prstGeom>
        </p:spPr>
      </p:pic>
      <p:pic>
        <p:nvPicPr>
          <p:cNvPr id="67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5" y="2577360"/>
            <a:ext cx="2789770" cy="489994"/>
          </a:xfrm>
          <a:prstGeom prst="rect">
            <a:avLst/>
          </a:prstGeom>
        </p:spPr>
      </p:pic>
      <p:pic>
        <p:nvPicPr>
          <p:cNvPr id="68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51" y="3195393"/>
            <a:ext cx="2789770" cy="489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06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51" grpId="0"/>
      <p:bldP spid="156" grpId="0" animBg="1"/>
      <p:bldP spid="157" grpId="0" animBg="1"/>
      <p:bldP spid="158" grpId="0" animBg="1"/>
      <p:bldP spid="1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Active Learning in the College Classroom 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Using Active Learning Instructional Strategies to Create Excitement and Enhance Learning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Active Learning: Creating Excitement in the Classroom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Learning Environments: Where Space, Technology, and Culture Converge</a:t>
            </a: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07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9-CCPUVBow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050774" y="711891"/>
            <a:ext cx="8057322" cy="45322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91000" y="5735286"/>
            <a:ext cx="5011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www.youtube.com/watch?v=Z9-CCPUVBow</a:t>
            </a: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0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6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en-US" sz="6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technical definition</a:t>
            </a:r>
            <a:endParaRPr lang="en-US" sz="6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545" y="1532689"/>
            <a:ext cx="10515600" cy="2107548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chemeClr val="tx2"/>
                </a:solidFill>
              </a:rPr>
              <a:t>“Active Learning is a </a:t>
            </a:r>
            <a:r>
              <a:rPr lang="en-US" b="1" dirty="0">
                <a:solidFill>
                  <a:schemeClr val="accent1"/>
                </a:solidFill>
              </a:rPr>
              <a:t>process</a:t>
            </a:r>
            <a:r>
              <a:rPr lang="en-US" dirty="0">
                <a:solidFill>
                  <a:schemeClr val="tx2"/>
                </a:solidFill>
              </a:rPr>
              <a:t> whereby students </a:t>
            </a:r>
            <a:r>
              <a:rPr lang="en-US" b="1" dirty="0">
                <a:solidFill>
                  <a:schemeClr val="accent1"/>
                </a:solidFill>
              </a:rPr>
              <a:t>engage</a:t>
            </a:r>
            <a:r>
              <a:rPr lang="en-US" dirty="0">
                <a:solidFill>
                  <a:schemeClr val="tx2"/>
                </a:solidFill>
              </a:rPr>
              <a:t> in activities, such as reading, writing, discussion, or problem solving that </a:t>
            </a:r>
            <a:r>
              <a:rPr lang="en-US" b="1" dirty="0">
                <a:solidFill>
                  <a:schemeClr val="accent1"/>
                </a:solidFill>
              </a:rPr>
              <a:t>promote</a:t>
            </a:r>
            <a:r>
              <a:rPr lang="en-US" dirty="0">
                <a:solidFill>
                  <a:schemeClr val="tx2"/>
                </a:solidFill>
              </a:rPr>
              <a:t> analysis, synthesis, and evaluation of class content” </a:t>
            </a:r>
            <a:endParaRPr lang="en-US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8345" y="2977968"/>
            <a:ext cx="7373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[University </a:t>
            </a:r>
            <a:r>
              <a:rPr lang="en-US" sz="1600" i="1" dirty="0">
                <a:solidFill>
                  <a:srgbClr val="C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of Michigan Center for Research on Learning and </a:t>
            </a:r>
            <a:r>
              <a:rPr lang="en-US" sz="1600" i="1" dirty="0" smtClean="0">
                <a:solidFill>
                  <a:srgbClr val="C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Teaching] </a:t>
            </a:r>
            <a:endParaRPr lang="en-US" sz="1600" i="1" dirty="0">
              <a:solidFill>
                <a:srgbClr val="C0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1" y="3482237"/>
            <a:ext cx="8929596" cy="31891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28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109"/>
          <p:cNvGrpSpPr/>
          <p:nvPr/>
        </p:nvGrpSpPr>
        <p:grpSpPr>
          <a:xfrm>
            <a:off x="7327338" y="3954142"/>
            <a:ext cx="1986425" cy="1389296"/>
            <a:chOff x="6202994" y="5185540"/>
            <a:chExt cx="1648149" cy="1389296"/>
          </a:xfrm>
        </p:grpSpPr>
        <p:sp>
          <p:nvSpPr>
            <p:cNvPr id="66" name="TextBox 101"/>
            <p:cNvSpPr txBox="1"/>
            <p:nvPr/>
          </p:nvSpPr>
          <p:spPr>
            <a:xfrm>
              <a:off x="6202994" y="5620729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</a:rPr>
                <a:t>Better cognitive outcomes</a:t>
              </a:r>
            </a:p>
          </p:txBody>
        </p:sp>
        <p:sp>
          <p:nvSpPr>
            <p:cNvPr id="67" name="TextBox 102"/>
            <p:cNvSpPr txBox="1"/>
            <p:nvPr/>
          </p:nvSpPr>
          <p:spPr>
            <a:xfrm>
              <a:off x="6202994" y="5185540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r>
                <a:rPr lang="en-US" sz="2400" b="1" dirty="0" smtClean="0">
                  <a:solidFill>
                    <a:schemeClr val="accent4"/>
                  </a:solidFill>
                </a:rPr>
                <a:t>Produces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8" name="Group 108"/>
          <p:cNvGrpSpPr/>
          <p:nvPr/>
        </p:nvGrpSpPr>
        <p:grpSpPr>
          <a:xfrm>
            <a:off x="2524125" y="2682905"/>
            <a:ext cx="2668153" cy="1389296"/>
            <a:chOff x="7997780" y="5188126"/>
            <a:chExt cx="1648149" cy="1389296"/>
          </a:xfrm>
        </p:grpSpPr>
        <p:sp>
          <p:nvSpPr>
            <p:cNvPr id="69" name="TextBox 103"/>
            <p:cNvSpPr txBox="1"/>
            <p:nvPr/>
          </p:nvSpPr>
          <p:spPr>
            <a:xfrm>
              <a:off x="7997780" y="5623315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Peer teaching and learning is effective when learning new content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70" name="TextBox 104"/>
            <p:cNvSpPr txBox="1"/>
            <p:nvPr/>
          </p:nvSpPr>
          <p:spPr>
            <a:xfrm>
              <a:off x="7997780" y="5188126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Effective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1" name="Group 107"/>
          <p:cNvGrpSpPr/>
          <p:nvPr/>
        </p:nvGrpSpPr>
        <p:grpSpPr>
          <a:xfrm>
            <a:off x="4752975" y="5140092"/>
            <a:ext cx="2117813" cy="1389296"/>
            <a:chOff x="9905316" y="5188126"/>
            <a:chExt cx="1648149" cy="1389296"/>
          </a:xfrm>
        </p:grpSpPr>
        <p:sp>
          <p:nvSpPr>
            <p:cNvPr id="72" name="TextBox 105"/>
            <p:cNvSpPr txBox="1"/>
            <p:nvPr/>
          </p:nvSpPr>
          <p:spPr>
            <a:xfrm>
              <a:off x="9905316" y="5623315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dirty="0">
                  <a:solidFill>
                    <a:schemeClr val="accent6"/>
                  </a:solidFill>
                </a:rPr>
                <a:t>Develop professional skills for the workplace</a:t>
              </a:r>
            </a:p>
          </p:txBody>
        </p:sp>
        <p:sp>
          <p:nvSpPr>
            <p:cNvPr id="73" name="TextBox 106"/>
            <p:cNvSpPr txBox="1"/>
            <p:nvPr/>
          </p:nvSpPr>
          <p:spPr>
            <a:xfrm>
              <a:off x="9905316" y="5188126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Develop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75" name="TextBox 142"/>
          <p:cNvSpPr txBox="1"/>
          <p:nvPr/>
        </p:nvSpPr>
        <p:spPr>
          <a:xfrm>
            <a:off x="6499709" y="241908"/>
            <a:ext cx="5291690" cy="10792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4000" b="1" dirty="0" smtClean="0">
                <a:solidFill>
                  <a:srgbClr val="576579"/>
                </a:solidFill>
              </a:rPr>
              <a:t>Why Active Learning?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-3175" y="1616075"/>
            <a:ext cx="5210176" cy="1049338"/>
            <a:chOff x="-3175" y="1616075"/>
            <a:chExt cx="5210176" cy="1049338"/>
          </a:xfrm>
        </p:grpSpPr>
        <p:grpSp>
          <p:nvGrpSpPr>
            <p:cNvPr id="57" name="Grupare 56"/>
            <p:cNvGrpSpPr/>
            <p:nvPr/>
          </p:nvGrpSpPr>
          <p:grpSpPr>
            <a:xfrm>
              <a:off x="-3175" y="1616075"/>
              <a:ext cx="5210176" cy="1049338"/>
              <a:chOff x="-3175" y="1616075"/>
              <a:chExt cx="5210176" cy="1049338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Rectangle 6"/>
              <p:cNvSpPr>
                <a:spLocks noChangeArrowheads="1"/>
              </p:cNvSpPr>
              <p:nvPr/>
            </p:nvSpPr>
            <p:spPr bwMode="auto">
              <a:xfrm>
                <a:off x="2125663" y="1787525"/>
                <a:ext cx="3081338" cy="706438"/>
              </a:xfrm>
              <a:prstGeom prst="homePlat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1533525" y="1616075"/>
                <a:ext cx="592138" cy="1049338"/>
              </a:xfrm>
              <a:custGeom>
                <a:avLst/>
                <a:gdLst>
                  <a:gd name="T0" fmla="*/ 0 w 373"/>
                  <a:gd name="T1" fmla="*/ 661 h 661"/>
                  <a:gd name="T2" fmla="*/ 0 w 373"/>
                  <a:gd name="T3" fmla="*/ 0 h 661"/>
                  <a:gd name="T4" fmla="*/ 373 w 373"/>
                  <a:gd name="T5" fmla="*/ 108 h 661"/>
                  <a:gd name="T6" fmla="*/ 373 w 373"/>
                  <a:gd name="T7" fmla="*/ 553 h 661"/>
                  <a:gd name="T8" fmla="*/ 0 w 373"/>
                  <a:gd name="T9" fmla="*/ 661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661">
                    <a:moveTo>
                      <a:pt x="0" y="661"/>
                    </a:moveTo>
                    <a:lnTo>
                      <a:pt x="0" y="0"/>
                    </a:lnTo>
                    <a:lnTo>
                      <a:pt x="373" y="108"/>
                    </a:lnTo>
                    <a:lnTo>
                      <a:pt x="373" y="553"/>
                    </a:lnTo>
                    <a:lnTo>
                      <a:pt x="0" y="66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8"/>
              <p:cNvSpPr>
                <a:spLocks noChangeArrowheads="1"/>
              </p:cNvSpPr>
              <p:nvPr/>
            </p:nvSpPr>
            <p:spPr bwMode="auto">
              <a:xfrm>
                <a:off x="-3175" y="1616075"/>
                <a:ext cx="1536700" cy="104933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4" name="Text 73"/>
            <p:cNvSpPr txBox="1"/>
            <p:nvPr/>
          </p:nvSpPr>
          <p:spPr>
            <a:xfrm>
              <a:off x="2125663" y="1936162"/>
              <a:ext cx="2695536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b="1" dirty="0">
                  <a:solidFill>
                    <a:schemeClr val="accent5"/>
                  </a:solidFill>
                </a:rPr>
                <a:t>Retention</a:t>
              </a:r>
            </a:p>
          </p:txBody>
        </p:sp>
      </p:grpSp>
      <p:grpSp>
        <p:nvGrpSpPr>
          <p:cNvPr id="99" name="Group98"/>
          <p:cNvGrpSpPr/>
          <p:nvPr/>
        </p:nvGrpSpPr>
        <p:grpSpPr>
          <a:xfrm>
            <a:off x="-3175" y="4217988"/>
            <a:ext cx="6985000" cy="1220788"/>
            <a:chOff x="-3175" y="4217988"/>
            <a:chExt cx="6985000" cy="1220788"/>
          </a:xfrm>
        </p:grpSpPr>
        <p:grpSp>
          <p:nvGrpSpPr>
            <p:cNvPr id="59" name="Grupare 58"/>
            <p:cNvGrpSpPr/>
            <p:nvPr/>
          </p:nvGrpSpPr>
          <p:grpSpPr>
            <a:xfrm>
              <a:off x="-3175" y="4217988"/>
              <a:ext cx="6985000" cy="1220788"/>
              <a:chOff x="-3175" y="3621088"/>
              <a:chExt cx="6985000" cy="1220788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Rectangle 9"/>
              <p:cNvSpPr>
                <a:spLocks noChangeArrowheads="1"/>
              </p:cNvSpPr>
              <p:nvPr/>
            </p:nvSpPr>
            <p:spPr bwMode="auto">
              <a:xfrm>
                <a:off x="2125663" y="3624263"/>
                <a:ext cx="4856162" cy="722312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1533525" y="3621088"/>
                <a:ext cx="592138" cy="1220788"/>
              </a:xfrm>
              <a:custGeom>
                <a:avLst/>
                <a:gdLst>
                  <a:gd name="T0" fmla="*/ 0 w 373"/>
                  <a:gd name="T1" fmla="*/ 769 h 769"/>
                  <a:gd name="T2" fmla="*/ 0 w 373"/>
                  <a:gd name="T3" fmla="*/ 108 h 769"/>
                  <a:gd name="T4" fmla="*/ 373 w 373"/>
                  <a:gd name="T5" fmla="*/ 0 h 769"/>
                  <a:gd name="T6" fmla="*/ 373 w 373"/>
                  <a:gd name="T7" fmla="*/ 458 h 769"/>
                  <a:gd name="T8" fmla="*/ 0 w 373"/>
                  <a:gd name="T9" fmla="*/ 76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769">
                    <a:moveTo>
                      <a:pt x="0" y="769"/>
                    </a:moveTo>
                    <a:lnTo>
                      <a:pt x="0" y="108"/>
                    </a:lnTo>
                    <a:lnTo>
                      <a:pt x="373" y="0"/>
                    </a:lnTo>
                    <a:lnTo>
                      <a:pt x="373" y="458"/>
                    </a:lnTo>
                    <a:lnTo>
                      <a:pt x="0" y="76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11"/>
              <p:cNvSpPr>
                <a:spLocks noChangeArrowheads="1"/>
              </p:cNvSpPr>
              <p:nvPr/>
            </p:nvSpPr>
            <p:spPr bwMode="auto">
              <a:xfrm>
                <a:off x="-3175" y="3792538"/>
                <a:ext cx="1536700" cy="104933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" name="Text 101"/>
            <p:cNvSpPr txBox="1"/>
            <p:nvPr/>
          </p:nvSpPr>
          <p:spPr>
            <a:xfrm>
              <a:off x="2125662" y="4428272"/>
              <a:ext cx="4091125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Cognitive Outcomes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207000" y="2697163"/>
            <a:ext cx="6985000" cy="1050925"/>
            <a:chOff x="5207000" y="2697163"/>
            <a:chExt cx="6985000" cy="1050925"/>
          </a:xfrm>
        </p:grpSpPr>
        <p:grpSp>
          <p:nvGrpSpPr>
            <p:cNvPr id="58" name="Grupare 57"/>
            <p:cNvGrpSpPr/>
            <p:nvPr/>
          </p:nvGrpSpPr>
          <p:grpSpPr>
            <a:xfrm>
              <a:off x="5207000" y="2697163"/>
              <a:ext cx="6985000" cy="1050925"/>
              <a:chOff x="5207000" y="2493963"/>
              <a:chExt cx="6985000" cy="1050925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Rectangle 12"/>
              <p:cNvSpPr>
                <a:spLocks noChangeArrowheads="1"/>
              </p:cNvSpPr>
              <p:nvPr/>
            </p:nvSpPr>
            <p:spPr bwMode="auto">
              <a:xfrm flipH="1">
                <a:off x="5207000" y="2665413"/>
                <a:ext cx="4856162" cy="706438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3"/>
              <p:cNvSpPr>
                <a:spLocks/>
              </p:cNvSpPr>
              <p:nvPr/>
            </p:nvSpPr>
            <p:spPr bwMode="auto">
              <a:xfrm>
                <a:off x="10063162" y="2493963"/>
                <a:ext cx="592138" cy="1050925"/>
              </a:xfrm>
              <a:custGeom>
                <a:avLst/>
                <a:gdLst>
                  <a:gd name="T0" fmla="*/ 373 w 373"/>
                  <a:gd name="T1" fmla="*/ 662 h 662"/>
                  <a:gd name="T2" fmla="*/ 373 w 373"/>
                  <a:gd name="T3" fmla="*/ 0 h 662"/>
                  <a:gd name="T4" fmla="*/ 0 w 373"/>
                  <a:gd name="T5" fmla="*/ 108 h 662"/>
                  <a:gd name="T6" fmla="*/ 0 w 373"/>
                  <a:gd name="T7" fmla="*/ 553 h 662"/>
                  <a:gd name="T8" fmla="*/ 373 w 373"/>
                  <a:gd name="T9" fmla="*/ 662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662">
                    <a:moveTo>
                      <a:pt x="373" y="662"/>
                    </a:moveTo>
                    <a:lnTo>
                      <a:pt x="373" y="0"/>
                    </a:lnTo>
                    <a:lnTo>
                      <a:pt x="0" y="108"/>
                    </a:lnTo>
                    <a:lnTo>
                      <a:pt x="0" y="553"/>
                    </a:lnTo>
                    <a:lnTo>
                      <a:pt x="373" y="6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14"/>
              <p:cNvSpPr>
                <a:spLocks noChangeArrowheads="1"/>
              </p:cNvSpPr>
              <p:nvPr/>
            </p:nvSpPr>
            <p:spPr bwMode="auto">
              <a:xfrm>
                <a:off x="10655300" y="2493963"/>
                <a:ext cx="1536700" cy="10509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3" name="Text 102"/>
            <p:cNvSpPr txBox="1"/>
            <p:nvPr/>
          </p:nvSpPr>
          <p:spPr>
            <a:xfrm>
              <a:off x="7327338" y="3063846"/>
              <a:ext cx="2735823" cy="400110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algn="r"/>
              <a:r>
                <a:rPr lang="en-US" sz="2000" b="1" dirty="0" smtClean="0">
                  <a:solidFill>
                    <a:schemeClr val="accent5"/>
                  </a:solidFill>
                </a:rPr>
                <a:t>Peer Teaching and Learning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0" name="Groupe 99"/>
          <p:cNvGrpSpPr/>
          <p:nvPr/>
        </p:nvGrpSpPr>
        <p:grpSpPr>
          <a:xfrm>
            <a:off x="6981825" y="5438776"/>
            <a:ext cx="5210176" cy="1222375"/>
            <a:chOff x="6981824" y="5472906"/>
            <a:chExt cx="5210176" cy="1222375"/>
          </a:xfrm>
        </p:grpSpPr>
        <p:grpSp>
          <p:nvGrpSpPr>
            <p:cNvPr id="60" name="Grupare 59"/>
            <p:cNvGrpSpPr/>
            <p:nvPr/>
          </p:nvGrpSpPr>
          <p:grpSpPr>
            <a:xfrm>
              <a:off x="6981824" y="5472906"/>
              <a:ext cx="5210176" cy="1222375"/>
              <a:chOff x="6981824" y="4498975"/>
              <a:chExt cx="5210176" cy="1222375"/>
            </a:xfrm>
            <a:solidFill>
              <a:schemeClr val="accent6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Rectangle 15"/>
              <p:cNvSpPr>
                <a:spLocks noChangeArrowheads="1"/>
              </p:cNvSpPr>
              <p:nvPr/>
            </p:nvSpPr>
            <p:spPr bwMode="auto">
              <a:xfrm flipH="1">
                <a:off x="6981824" y="4501356"/>
                <a:ext cx="3081337" cy="725488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6"/>
              <p:cNvSpPr>
                <a:spLocks/>
              </p:cNvSpPr>
              <p:nvPr/>
            </p:nvSpPr>
            <p:spPr bwMode="auto">
              <a:xfrm>
                <a:off x="10063162" y="4498975"/>
                <a:ext cx="592138" cy="1222375"/>
              </a:xfrm>
              <a:custGeom>
                <a:avLst/>
                <a:gdLst>
                  <a:gd name="T0" fmla="*/ 373 w 373"/>
                  <a:gd name="T1" fmla="*/ 770 h 770"/>
                  <a:gd name="T2" fmla="*/ 373 w 373"/>
                  <a:gd name="T3" fmla="*/ 108 h 770"/>
                  <a:gd name="T4" fmla="*/ 0 w 373"/>
                  <a:gd name="T5" fmla="*/ 0 h 770"/>
                  <a:gd name="T6" fmla="*/ 0 w 373"/>
                  <a:gd name="T7" fmla="*/ 458 h 770"/>
                  <a:gd name="T8" fmla="*/ 373 w 373"/>
                  <a:gd name="T9" fmla="*/ 77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770">
                    <a:moveTo>
                      <a:pt x="373" y="770"/>
                    </a:moveTo>
                    <a:lnTo>
                      <a:pt x="373" y="108"/>
                    </a:lnTo>
                    <a:lnTo>
                      <a:pt x="0" y="0"/>
                    </a:lnTo>
                    <a:lnTo>
                      <a:pt x="0" y="458"/>
                    </a:lnTo>
                    <a:lnTo>
                      <a:pt x="373" y="77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shade val="30000"/>
                      <a:satMod val="115000"/>
                    </a:schemeClr>
                  </a:gs>
                  <a:gs pos="50000">
                    <a:schemeClr val="accent6">
                      <a:shade val="67500"/>
                      <a:satMod val="115000"/>
                    </a:schemeClr>
                  </a:gs>
                  <a:gs pos="100000">
                    <a:schemeClr val="accent6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17"/>
              <p:cNvSpPr>
                <a:spLocks noChangeArrowheads="1"/>
              </p:cNvSpPr>
              <p:nvPr/>
            </p:nvSpPr>
            <p:spPr bwMode="auto">
              <a:xfrm>
                <a:off x="10655300" y="4670425"/>
                <a:ext cx="1536700" cy="105092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4" name="Text 103"/>
            <p:cNvSpPr txBox="1"/>
            <p:nvPr/>
          </p:nvSpPr>
          <p:spPr>
            <a:xfrm>
              <a:off x="7327338" y="5651812"/>
              <a:ext cx="2735823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r"/>
              <a:r>
                <a:rPr lang="en-US" sz="2000" b="1" dirty="0" smtClean="0">
                  <a:solidFill>
                    <a:schemeClr val="accent5"/>
                  </a:solidFill>
                </a:rPr>
                <a:t>Professional Skills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45" y="5896470"/>
            <a:ext cx="457162" cy="572977"/>
          </a:xfrm>
          <a:prstGeom prst="rect">
            <a:avLst/>
          </a:prstGeom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5" y="4475460"/>
            <a:ext cx="636980" cy="705843"/>
          </a:xfrm>
          <a:prstGeom prst="rect">
            <a:avLst/>
          </a:prstGeom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80" y="2804469"/>
            <a:ext cx="828988" cy="755842"/>
          </a:xfrm>
          <a:prstGeom prst="rect">
            <a:avLst/>
          </a:prstGeom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3" name="Group 110"/>
          <p:cNvGrpSpPr/>
          <p:nvPr/>
        </p:nvGrpSpPr>
        <p:grpSpPr>
          <a:xfrm>
            <a:off x="5592802" y="1500973"/>
            <a:ext cx="1648149" cy="1389296"/>
            <a:chOff x="4554845" y="5185540"/>
            <a:chExt cx="1648149" cy="1389296"/>
          </a:xfrm>
        </p:grpSpPr>
        <p:sp>
          <p:nvSpPr>
            <p:cNvPr id="77" name="TextBox 92"/>
            <p:cNvSpPr txBox="1"/>
            <p:nvPr/>
          </p:nvSpPr>
          <p:spPr>
            <a:xfrm>
              <a:off x="4554845" y="5620729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Increases retention levels</a:t>
              </a:r>
            </a:p>
          </p:txBody>
        </p:sp>
        <p:sp>
          <p:nvSpPr>
            <p:cNvPr id="78" name="TextBox 100"/>
            <p:cNvSpPr txBox="1"/>
            <p:nvPr/>
          </p:nvSpPr>
          <p:spPr>
            <a:xfrm>
              <a:off x="4554845" y="5185540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Increase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21869" y="1682139"/>
            <a:ext cx="725889" cy="731076"/>
            <a:chOff x="3729038" y="3552825"/>
            <a:chExt cx="444500" cy="447676"/>
          </a:xfrm>
          <a:solidFill>
            <a:schemeClr val="bg1"/>
          </a:solidFill>
        </p:grpSpPr>
        <p:sp>
          <p:nvSpPr>
            <p:cNvPr id="81" name="Freeform 20"/>
            <p:cNvSpPr>
              <a:spLocks noEditPoints="1"/>
            </p:cNvSpPr>
            <p:nvPr/>
          </p:nvSpPr>
          <p:spPr bwMode="auto">
            <a:xfrm>
              <a:off x="4030663" y="3552825"/>
              <a:ext cx="142875" cy="142875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13 w 48"/>
                <a:gd name="T11" fmla="*/ 18 h 48"/>
                <a:gd name="T12" fmla="*/ 23 w 48"/>
                <a:gd name="T13" fmla="*/ 9 h 48"/>
                <a:gd name="T14" fmla="*/ 23 w 48"/>
                <a:gd name="T15" fmla="*/ 7 h 48"/>
                <a:gd name="T16" fmla="*/ 24 w 48"/>
                <a:gd name="T17" fmla="*/ 6 h 48"/>
                <a:gd name="T18" fmla="*/ 25 w 48"/>
                <a:gd name="T19" fmla="*/ 7 h 48"/>
                <a:gd name="T20" fmla="*/ 25 w 48"/>
                <a:gd name="T21" fmla="*/ 9 h 48"/>
                <a:gd name="T22" fmla="*/ 34 w 48"/>
                <a:gd name="T23" fmla="*/ 15 h 48"/>
                <a:gd name="T24" fmla="*/ 32 w 48"/>
                <a:gd name="T25" fmla="*/ 18 h 48"/>
                <a:gd name="T26" fmla="*/ 25 w 48"/>
                <a:gd name="T27" fmla="*/ 13 h 48"/>
                <a:gd name="T28" fmla="*/ 25 w 48"/>
                <a:gd name="T29" fmla="*/ 21 h 48"/>
                <a:gd name="T30" fmla="*/ 35 w 48"/>
                <a:gd name="T31" fmla="*/ 30 h 48"/>
                <a:gd name="T32" fmla="*/ 25 w 48"/>
                <a:gd name="T33" fmla="*/ 38 h 48"/>
                <a:gd name="T34" fmla="*/ 25 w 48"/>
                <a:gd name="T35" fmla="*/ 40 h 48"/>
                <a:gd name="T36" fmla="*/ 24 w 48"/>
                <a:gd name="T37" fmla="*/ 42 h 48"/>
                <a:gd name="T38" fmla="*/ 23 w 48"/>
                <a:gd name="T39" fmla="*/ 40 h 48"/>
                <a:gd name="T40" fmla="*/ 23 w 48"/>
                <a:gd name="T41" fmla="*/ 38 h 48"/>
                <a:gd name="T42" fmla="*/ 13 w 48"/>
                <a:gd name="T43" fmla="*/ 31 h 48"/>
                <a:gd name="T44" fmla="*/ 15 w 48"/>
                <a:gd name="T45" fmla="*/ 28 h 48"/>
                <a:gd name="T46" fmla="*/ 23 w 48"/>
                <a:gd name="T47" fmla="*/ 34 h 48"/>
                <a:gd name="T48" fmla="*/ 23 w 48"/>
                <a:gd name="T49" fmla="*/ 26 h 48"/>
                <a:gd name="T50" fmla="*/ 13 w 48"/>
                <a:gd name="T51" fmla="*/ 18 h 48"/>
                <a:gd name="T52" fmla="*/ 13 w 48"/>
                <a:gd name="T53" fmla="*/ 18 h 48"/>
                <a:gd name="T54" fmla="*/ 13 w 48"/>
                <a:gd name="T55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13" y="18"/>
                  </a:moveTo>
                  <a:cubicBezTo>
                    <a:pt x="13" y="12"/>
                    <a:pt x="18" y="10"/>
                    <a:pt x="23" y="9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6"/>
                    <a:pt x="24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8" y="9"/>
                    <a:pt x="34" y="11"/>
                    <a:pt x="34" y="15"/>
                  </a:cubicBezTo>
                  <a:cubicBezTo>
                    <a:pt x="34" y="17"/>
                    <a:pt x="33" y="18"/>
                    <a:pt x="32" y="18"/>
                  </a:cubicBezTo>
                  <a:cubicBezTo>
                    <a:pt x="29" y="18"/>
                    <a:pt x="29" y="13"/>
                    <a:pt x="25" y="13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3"/>
                    <a:pt x="35" y="30"/>
                  </a:cubicBezTo>
                  <a:cubicBezTo>
                    <a:pt x="35" y="35"/>
                    <a:pt x="31" y="37"/>
                    <a:pt x="25" y="38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2"/>
                    <a:pt x="24" y="42"/>
                  </a:cubicBezTo>
                  <a:cubicBezTo>
                    <a:pt x="23" y="42"/>
                    <a:pt x="23" y="41"/>
                    <a:pt x="23" y="40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16" y="38"/>
                    <a:pt x="13" y="34"/>
                    <a:pt x="13" y="31"/>
                  </a:cubicBezTo>
                  <a:cubicBezTo>
                    <a:pt x="13" y="29"/>
                    <a:pt x="14" y="28"/>
                    <a:pt x="15" y="28"/>
                  </a:cubicBezTo>
                  <a:cubicBezTo>
                    <a:pt x="20" y="28"/>
                    <a:pt x="16" y="34"/>
                    <a:pt x="23" y="3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7" y="25"/>
                    <a:pt x="13" y="22"/>
                    <a:pt x="13" y="18"/>
                  </a:cubicBezTo>
                  <a:close/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1"/>
            <p:cNvSpPr>
              <a:spLocks noEditPoints="1"/>
            </p:cNvSpPr>
            <p:nvPr/>
          </p:nvSpPr>
          <p:spPr bwMode="auto">
            <a:xfrm>
              <a:off x="3735388" y="3868738"/>
              <a:ext cx="101600" cy="131763"/>
            </a:xfrm>
            <a:custGeom>
              <a:avLst/>
              <a:gdLst>
                <a:gd name="T0" fmla="*/ 27 w 34"/>
                <a:gd name="T1" fmla="*/ 0 h 44"/>
                <a:gd name="T2" fmla="*/ 7 w 34"/>
                <a:gd name="T3" fmla="*/ 0 h 44"/>
                <a:gd name="T4" fmla="*/ 0 w 34"/>
                <a:gd name="T5" fmla="*/ 7 h 44"/>
                <a:gd name="T6" fmla="*/ 0 w 34"/>
                <a:gd name="T7" fmla="*/ 38 h 44"/>
                <a:gd name="T8" fmla="*/ 7 w 34"/>
                <a:gd name="T9" fmla="*/ 44 h 44"/>
                <a:gd name="T10" fmla="*/ 27 w 34"/>
                <a:gd name="T11" fmla="*/ 44 h 44"/>
                <a:gd name="T12" fmla="*/ 34 w 34"/>
                <a:gd name="T13" fmla="*/ 38 h 44"/>
                <a:gd name="T14" fmla="*/ 34 w 34"/>
                <a:gd name="T15" fmla="*/ 7 h 44"/>
                <a:gd name="T16" fmla="*/ 27 w 34"/>
                <a:gd name="T17" fmla="*/ 0 h 44"/>
                <a:gd name="T18" fmla="*/ 27 w 34"/>
                <a:gd name="T19" fmla="*/ 0 h 44"/>
                <a:gd name="T20" fmla="*/ 27 w 34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44">
                  <a:moveTo>
                    <a:pt x="2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3" y="44"/>
                    <a:pt x="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31" y="44"/>
                    <a:pt x="34" y="41"/>
                    <a:pt x="34" y="3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1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2"/>
            <p:cNvSpPr>
              <a:spLocks noEditPoints="1"/>
            </p:cNvSpPr>
            <p:nvPr/>
          </p:nvSpPr>
          <p:spPr bwMode="auto">
            <a:xfrm>
              <a:off x="3894138" y="3797300"/>
              <a:ext cx="101600" cy="203200"/>
            </a:xfrm>
            <a:custGeom>
              <a:avLst/>
              <a:gdLst>
                <a:gd name="T0" fmla="*/ 27 w 34"/>
                <a:gd name="T1" fmla="*/ 0 h 68"/>
                <a:gd name="T2" fmla="*/ 7 w 34"/>
                <a:gd name="T3" fmla="*/ 0 h 68"/>
                <a:gd name="T4" fmla="*/ 0 w 34"/>
                <a:gd name="T5" fmla="*/ 7 h 68"/>
                <a:gd name="T6" fmla="*/ 0 w 34"/>
                <a:gd name="T7" fmla="*/ 62 h 68"/>
                <a:gd name="T8" fmla="*/ 7 w 34"/>
                <a:gd name="T9" fmla="*/ 68 h 68"/>
                <a:gd name="T10" fmla="*/ 27 w 34"/>
                <a:gd name="T11" fmla="*/ 68 h 68"/>
                <a:gd name="T12" fmla="*/ 34 w 34"/>
                <a:gd name="T13" fmla="*/ 62 h 68"/>
                <a:gd name="T14" fmla="*/ 34 w 34"/>
                <a:gd name="T15" fmla="*/ 7 h 68"/>
                <a:gd name="T16" fmla="*/ 27 w 34"/>
                <a:gd name="T17" fmla="*/ 0 h 68"/>
                <a:gd name="T18" fmla="*/ 27 w 34"/>
                <a:gd name="T19" fmla="*/ 0 h 68"/>
                <a:gd name="T20" fmla="*/ 27 w 34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68">
                  <a:moveTo>
                    <a:pt x="2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5"/>
                    <a:pt x="3" y="68"/>
                    <a:pt x="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31" y="68"/>
                    <a:pt x="34" y="65"/>
                    <a:pt x="34" y="6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1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3"/>
            <p:cNvSpPr>
              <a:spLocks noEditPoints="1"/>
            </p:cNvSpPr>
            <p:nvPr/>
          </p:nvSpPr>
          <p:spPr bwMode="auto">
            <a:xfrm>
              <a:off x="4051301" y="3716338"/>
              <a:ext cx="101600" cy="284163"/>
            </a:xfrm>
            <a:custGeom>
              <a:avLst/>
              <a:gdLst>
                <a:gd name="T0" fmla="*/ 27 w 34"/>
                <a:gd name="T1" fmla="*/ 0 h 95"/>
                <a:gd name="T2" fmla="*/ 7 w 34"/>
                <a:gd name="T3" fmla="*/ 0 h 95"/>
                <a:gd name="T4" fmla="*/ 0 w 34"/>
                <a:gd name="T5" fmla="*/ 7 h 95"/>
                <a:gd name="T6" fmla="*/ 0 w 34"/>
                <a:gd name="T7" fmla="*/ 89 h 95"/>
                <a:gd name="T8" fmla="*/ 7 w 34"/>
                <a:gd name="T9" fmla="*/ 95 h 95"/>
                <a:gd name="T10" fmla="*/ 27 w 34"/>
                <a:gd name="T11" fmla="*/ 95 h 95"/>
                <a:gd name="T12" fmla="*/ 34 w 34"/>
                <a:gd name="T13" fmla="*/ 89 h 95"/>
                <a:gd name="T14" fmla="*/ 34 w 34"/>
                <a:gd name="T15" fmla="*/ 7 h 95"/>
                <a:gd name="T16" fmla="*/ 27 w 34"/>
                <a:gd name="T17" fmla="*/ 0 h 95"/>
                <a:gd name="T18" fmla="*/ 27 w 34"/>
                <a:gd name="T19" fmla="*/ 0 h 95"/>
                <a:gd name="T20" fmla="*/ 27 w 34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95">
                  <a:moveTo>
                    <a:pt x="2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2"/>
                    <a:pt x="3" y="95"/>
                    <a:pt x="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1" y="95"/>
                    <a:pt x="34" y="92"/>
                    <a:pt x="34" y="8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1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4"/>
            <p:cNvSpPr>
              <a:spLocks noEditPoints="1"/>
            </p:cNvSpPr>
            <p:nvPr/>
          </p:nvSpPr>
          <p:spPr bwMode="auto">
            <a:xfrm>
              <a:off x="3729038" y="3644900"/>
              <a:ext cx="290513" cy="173038"/>
            </a:xfrm>
            <a:custGeom>
              <a:avLst/>
              <a:gdLst>
                <a:gd name="T0" fmla="*/ 94 w 97"/>
                <a:gd name="T1" fmla="*/ 4 h 58"/>
                <a:gd name="T2" fmla="*/ 77 w 97"/>
                <a:gd name="T3" fmla="*/ 1 h 58"/>
                <a:gd name="T4" fmla="*/ 74 w 97"/>
                <a:gd name="T5" fmla="*/ 2 h 58"/>
                <a:gd name="T6" fmla="*/ 73 w 97"/>
                <a:gd name="T7" fmla="*/ 6 h 58"/>
                <a:gd name="T8" fmla="*/ 77 w 97"/>
                <a:gd name="T9" fmla="*/ 13 h 58"/>
                <a:gd name="T10" fmla="*/ 2 w 97"/>
                <a:gd name="T11" fmla="*/ 51 h 58"/>
                <a:gd name="T12" fmla="*/ 0 w 97"/>
                <a:gd name="T13" fmla="*/ 56 h 58"/>
                <a:gd name="T14" fmla="*/ 3 w 97"/>
                <a:gd name="T15" fmla="*/ 58 h 58"/>
                <a:gd name="T16" fmla="*/ 5 w 97"/>
                <a:gd name="T17" fmla="*/ 57 h 58"/>
                <a:gd name="T18" fmla="*/ 80 w 97"/>
                <a:gd name="T19" fmla="*/ 19 h 58"/>
                <a:gd name="T20" fmla="*/ 84 w 97"/>
                <a:gd name="T21" fmla="*/ 25 h 58"/>
                <a:gd name="T22" fmla="*/ 87 w 97"/>
                <a:gd name="T23" fmla="*/ 27 h 58"/>
                <a:gd name="T24" fmla="*/ 87 w 97"/>
                <a:gd name="T25" fmla="*/ 27 h 58"/>
                <a:gd name="T26" fmla="*/ 90 w 97"/>
                <a:gd name="T27" fmla="*/ 25 h 58"/>
                <a:gd name="T28" fmla="*/ 97 w 97"/>
                <a:gd name="T29" fmla="*/ 9 h 58"/>
                <a:gd name="T30" fmla="*/ 96 w 97"/>
                <a:gd name="T31" fmla="*/ 6 h 58"/>
                <a:gd name="T32" fmla="*/ 94 w 97"/>
                <a:gd name="T33" fmla="*/ 4 h 58"/>
                <a:gd name="T34" fmla="*/ 94 w 97"/>
                <a:gd name="T35" fmla="*/ 4 h 58"/>
                <a:gd name="T36" fmla="*/ 94 w 97"/>
                <a:gd name="T37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58">
                  <a:moveTo>
                    <a:pt x="94" y="4"/>
                  </a:moveTo>
                  <a:cubicBezTo>
                    <a:pt x="77" y="1"/>
                    <a:pt x="77" y="1"/>
                    <a:pt x="77" y="1"/>
                  </a:cubicBezTo>
                  <a:cubicBezTo>
                    <a:pt x="76" y="0"/>
                    <a:pt x="74" y="1"/>
                    <a:pt x="74" y="2"/>
                  </a:cubicBezTo>
                  <a:cubicBezTo>
                    <a:pt x="73" y="3"/>
                    <a:pt x="73" y="4"/>
                    <a:pt x="73" y="6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2"/>
                    <a:pt x="0" y="54"/>
                    <a:pt x="0" y="56"/>
                  </a:cubicBezTo>
                  <a:cubicBezTo>
                    <a:pt x="1" y="57"/>
                    <a:pt x="2" y="58"/>
                    <a:pt x="3" y="58"/>
                  </a:cubicBezTo>
                  <a:cubicBezTo>
                    <a:pt x="4" y="58"/>
                    <a:pt x="4" y="58"/>
                    <a:pt x="5" y="5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6"/>
                    <a:pt x="86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8" y="27"/>
                    <a:pt x="89" y="26"/>
                    <a:pt x="90" y="25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8"/>
                    <a:pt x="97" y="7"/>
                    <a:pt x="96" y="6"/>
                  </a:cubicBezTo>
                  <a:cubicBezTo>
                    <a:pt x="96" y="5"/>
                    <a:pt x="95" y="4"/>
                    <a:pt x="94" y="4"/>
                  </a:cubicBez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00449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8058" y="1511299"/>
            <a:ext cx="5765800" cy="2553038"/>
            <a:chOff x="-28058" y="1511299"/>
            <a:chExt cx="5765800" cy="2553038"/>
          </a:xfrm>
        </p:grpSpPr>
        <p:grpSp>
          <p:nvGrpSpPr>
            <p:cNvPr id="21" name="Group 20"/>
            <p:cNvGrpSpPr/>
            <p:nvPr/>
          </p:nvGrpSpPr>
          <p:grpSpPr>
            <a:xfrm>
              <a:off x="-28058" y="1511299"/>
              <a:ext cx="5765800" cy="2553038"/>
              <a:chOff x="-28058" y="1511299"/>
              <a:chExt cx="5765800" cy="1698591"/>
            </a:xfrm>
          </p:grpSpPr>
          <p:pic>
            <p:nvPicPr>
              <p:cNvPr id="92" name="Picture 7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3415" y="2719896"/>
                <a:ext cx="3815424" cy="489994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-28058" y="1511299"/>
                <a:ext cx="5765800" cy="12065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6043" y="2133463"/>
              <a:ext cx="4959101" cy="510534"/>
              <a:chOff x="66043" y="2133463"/>
              <a:chExt cx="4959101" cy="510534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6043" y="2133463"/>
                <a:ext cx="1062692" cy="486561"/>
              </a:xfrm>
              <a:prstGeom prst="round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Pedagogy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414203" y="2150241"/>
                <a:ext cx="1045594" cy="486561"/>
              </a:xfrm>
              <a:prstGeom prst="round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Space Design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783630" y="2150241"/>
                <a:ext cx="1191379" cy="486561"/>
              </a:xfrm>
              <a:prstGeom prst="round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Technology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201154" y="2157436"/>
                <a:ext cx="823990" cy="4865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ALC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28513" y="2247036"/>
                <a:ext cx="503490" cy="29297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378440" y="2254232"/>
                <a:ext cx="503490" cy="29297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882254" y="2233852"/>
                <a:ext cx="503490" cy="29297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=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" name="Flowchart: Manual Input 7"/>
          <p:cNvSpPr/>
          <p:nvPr/>
        </p:nvSpPr>
        <p:spPr>
          <a:xfrm rot="5400000" flipV="1">
            <a:off x="4721747" y="-635000"/>
            <a:ext cx="6858000" cy="8128000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55600" dir="9180000" algn="ctr" rotWithShape="0">
              <a:srgbClr val="000000">
                <a:alpha val="5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998472" y="1021363"/>
            <a:ext cx="3017913" cy="2484783"/>
            <a:chOff x="5156200" y="914400"/>
            <a:chExt cx="2557779" cy="1704156"/>
          </a:xfrm>
        </p:grpSpPr>
        <p:sp>
          <p:nvSpPr>
            <p:cNvPr id="9" name="Pentagon 8"/>
            <p:cNvSpPr/>
            <p:nvPr/>
          </p:nvSpPr>
          <p:spPr>
            <a:xfrm>
              <a:off x="5177154" y="914400"/>
              <a:ext cx="2536825" cy="1211263"/>
            </a:xfrm>
            <a:custGeom>
              <a:avLst/>
              <a:gdLst>
                <a:gd name="connsiteX0" fmla="*/ 0 w 2260600"/>
                <a:gd name="connsiteY0" fmla="*/ 0 h 1206500"/>
                <a:gd name="connsiteX1" fmla="*/ 1657350 w 2260600"/>
                <a:gd name="connsiteY1" fmla="*/ 0 h 1206500"/>
                <a:gd name="connsiteX2" fmla="*/ 2260600 w 2260600"/>
                <a:gd name="connsiteY2" fmla="*/ 603250 h 1206500"/>
                <a:gd name="connsiteX3" fmla="*/ 1657350 w 2260600"/>
                <a:gd name="connsiteY3" fmla="*/ 1206500 h 1206500"/>
                <a:gd name="connsiteX4" fmla="*/ 0 w 2260600"/>
                <a:gd name="connsiteY4" fmla="*/ 1206500 h 1206500"/>
                <a:gd name="connsiteX5" fmla="*/ 0 w 2260600"/>
                <a:gd name="connsiteY5" fmla="*/ 0 h 1206500"/>
                <a:gd name="connsiteX0" fmla="*/ 276225 w 2536825"/>
                <a:gd name="connsiteY0" fmla="*/ 0 h 1211263"/>
                <a:gd name="connsiteX1" fmla="*/ 1933575 w 2536825"/>
                <a:gd name="connsiteY1" fmla="*/ 0 h 1211263"/>
                <a:gd name="connsiteX2" fmla="*/ 2536825 w 2536825"/>
                <a:gd name="connsiteY2" fmla="*/ 603250 h 1211263"/>
                <a:gd name="connsiteX3" fmla="*/ 1933575 w 2536825"/>
                <a:gd name="connsiteY3" fmla="*/ 1206500 h 1211263"/>
                <a:gd name="connsiteX4" fmla="*/ 0 w 2536825"/>
                <a:gd name="connsiteY4" fmla="*/ 1211263 h 1211263"/>
                <a:gd name="connsiteX5" fmla="*/ 276225 w 2536825"/>
                <a:gd name="connsiteY5" fmla="*/ 0 h 121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6825" h="1211263">
                  <a:moveTo>
                    <a:pt x="276225" y="0"/>
                  </a:moveTo>
                  <a:lnTo>
                    <a:pt x="1933575" y="0"/>
                  </a:lnTo>
                  <a:lnTo>
                    <a:pt x="2536825" y="603250"/>
                  </a:lnTo>
                  <a:lnTo>
                    <a:pt x="1933575" y="1206500"/>
                  </a:lnTo>
                  <a:lnTo>
                    <a:pt x="0" y="1211263"/>
                  </a:lnTo>
                  <a:lnTo>
                    <a:pt x="2762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7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3" t="-268"/>
            <a:stretch/>
          </p:blipFill>
          <p:spPr>
            <a:xfrm>
              <a:off x="5156200" y="2127250"/>
              <a:ext cx="1915160" cy="491306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" y="3814646"/>
            <a:ext cx="3986273" cy="2657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47" y="3891417"/>
            <a:ext cx="3877174" cy="2580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" name="Rectangle 45"/>
          <p:cNvSpPr/>
          <p:nvPr/>
        </p:nvSpPr>
        <p:spPr>
          <a:xfrm>
            <a:off x="227918" y="199258"/>
            <a:ext cx="50349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576579"/>
                </a:solidFill>
              </a:rPr>
              <a:t>So how are active learning </a:t>
            </a:r>
            <a:endParaRPr lang="en-US" sz="3200" b="1" dirty="0" smtClean="0">
              <a:solidFill>
                <a:srgbClr val="576579"/>
              </a:solidFill>
            </a:endParaRPr>
          </a:p>
          <a:p>
            <a:r>
              <a:rPr lang="en-US" sz="3200" b="1" dirty="0" smtClean="0">
                <a:solidFill>
                  <a:srgbClr val="576579"/>
                </a:solidFill>
              </a:rPr>
              <a:t>classrooms </a:t>
            </a:r>
            <a:r>
              <a:rPr lang="en-US" sz="3200" b="1" dirty="0">
                <a:solidFill>
                  <a:srgbClr val="576579"/>
                </a:solidFill>
              </a:rPr>
              <a:t>designed today?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13663" y="2952308"/>
            <a:ext cx="1355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BEFORE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89136" y="2418004"/>
            <a:ext cx="93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NOW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47" y="427896"/>
            <a:ext cx="3851911" cy="2468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259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 rot="5400000">
            <a:off x="3459626" y="2477130"/>
            <a:ext cx="2319294" cy="1767943"/>
          </a:xfrm>
          <a:prstGeom prst="homePlate">
            <a:avLst>
              <a:gd name="adj" fmla="val 28169"/>
            </a:avLst>
          </a:prstGeom>
          <a:gradFill flip="none" rotWithShape="1">
            <a:gsLst>
              <a:gs pos="27450">
                <a:schemeClr val="accent4">
                  <a:lumMod val="92000"/>
                  <a:lumOff val="8000"/>
                </a:schemeClr>
              </a:gs>
              <a:gs pos="0">
                <a:schemeClr val="accent4"/>
              </a:gs>
              <a:gs pos="69000">
                <a:schemeClr val="accent4">
                  <a:lumMod val="79000"/>
                  <a:lumOff val="21000"/>
                </a:schemeClr>
              </a:gs>
              <a:gs pos="45000">
                <a:schemeClr val="accent4">
                  <a:lumMod val="83000"/>
                </a:schemeClr>
              </a:gs>
              <a:gs pos="100000">
                <a:schemeClr val="accent4">
                  <a:lumMod val="6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17500" dist="50800" dir="1920000" sx="94000" sy="94000" algn="ctr" rotWithShape="0">
              <a:srgbClr val="00000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 rot="5400000">
            <a:off x="9530226" y="2477130"/>
            <a:ext cx="2319294" cy="1767943"/>
          </a:xfrm>
          <a:prstGeom prst="homePlate">
            <a:avLst>
              <a:gd name="adj" fmla="val 28169"/>
            </a:avLst>
          </a:prstGeom>
          <a:gradFill flip="none" rotWithShape="1">
            <a:gsLst>
              <a:gs pos="24000">
                <a:schemeClr val="tx2">
                  <a:lumMod val="92000"/>
                  <a:lumOff val="8000"/>
                </a:schemeClr>
              </a:gs>
              <a:gs pos="0">
                <a:schemeClr val="tx2"/>
              </a:gs>
              <a:gs pos="69000">
                <a:schemeClr val="tx2">
                  <a:lumMod val="79000"/>
                  <a:lumOff val="21000"/>
                </a:schemeClr>
              </a:gs>
              <a:gs pos="45000">
                <a:schemeClr val="tx2">
                  <a:lumMod val="83000"/>
                </a:schemeClr>
              </a:gs>
              <a:gs pos="100000">
                <a:schemeClr val="tx2">
                  <a:lumMod val="6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17500" dist="50800" dir="1920000" sx="94000" sy="94000" algn="ctr" rotWithShape="0">
              <a:srgbClr val="00000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 rot="5400000">
            <a:off x="424326" y="2477130"/>
            <a:ext cx="2319294" cy="1767943"/>
          </a:xfrm>
          <a:prstGeom prst="homePlate">
            <a:avLst>
              <a:gd name="adj" fmla="val 28169"/>
            </a:avLst>
          </a:prstGeom>
          <a:gradFill flip="none" rotWithShape="1">
            <a:gsLst>
              <a:gs pos="27450">
                <a:srgbClr val="DA7E13">
                  <a:lumMod val="92000"/>
                  <a:lumOff val="8000"/>
                </a:srgbClr>
              </a:gs>
              <a:gs pos="0">
                <a:schemeClr val="accent1">
                  <a:lumMod val="75000"/>
                  <a:lumOff val="25000"/>
                </a:schemeClr>
              </a:gs>
              <a:gs pos="69000">
                <a:schemeClr val="accent1">
                  <a:lumMod val="88000"/>
                  <a:lumOff val="12000"/>
                </a:schemeClr>
              </a:gs>
              <a:gs pos="45000">
                <a:schemeClr val="accent1">
                  <a:lumMod val="83000"/>
                </a:schemeClr>
              </a:gs>
              <a:gs pos="100000">
                <a:schemeClr val="accent1">
                  <a:lumMod val="6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17500" dist="50800" dir="1920000" sx="94000" sy="94000" algn="ctr" rotWithShape="0">
              <a:srgbClr val="00000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 rot="5400000">
            <a:off x="6494926" y="2477130"/>
            <a:ext cx="2319294" cy="1767943"/>
          </a:xfrm>
          <a:prstGeom prst="homePlate">
            <a:avLst>
              <a:gd name="adj" fmla="val 28169"/>
            </a:avLst>
          </a:prstGeom>
          <a:gradFill flip="none" rotWithShape="1">
            <a:gsLst>
              <a:gs pos="27450">
                <a:schemeClr val="accent6">
                  <a:lumMod val="92000"/>
                  <a:lumOff val="8000"/>
                </a:schemeClr>
              </a:gs>
              <a:gs pos="0">
                <a:schemeClr val="accent6"/>
              </a:gs>
              <a:gs pos="69000">
                <a:schemeClr val="accent6">
                  <a:lumMod val="79000"/>
                  <a:lumOff val="21000"/>
                </a:schemeClr>
              </a:gs>
              <a:gs pos="45000">
                <a:schemeClr val="accent6">
                  <a:lumMod val="83000"/>
                </a:schemeClr>
              </a:gs>
              <a:gs pos="100000">
                <a:schemeClr val="accent6">
                  <a:lumMod val="69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17500" dist="50800" dir="1920000" sx="94000" sy="94000" algn="ctr" rotWithShape="0">
              <a:srgbClr val="00000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7" y="2199789"/>
            <a:ext cx="2682393" cy="592892"/>
          </a:xfrm>
          <a:prstGeom prst="rect">
            <a:avLst/>
          </a:prstGeom>
        </p:spPr>
      </p:pic>
      <p:pic>
        <p:nvPicPr>
          <p:cNvPr id="5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77" y="2199789"/>
            <a:ext cx="2682393" cy="592892"/>
          </a:xfrm>
          <a:prstGeom prst="rect">
            <a:avLst/>
          </a:prstGeom>
        </p:spPr>
      </p:pic>
      <p:pic>
        <p:nvPicPr>
          <p:cNvPr id="7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77" y="2199789"/>
            <a:ext cx="2682393" cy="592892"/>
          </a:xfrm>
          <a:prstGeom prst="rect">
            <a:avLst/>
          </a:prstGeom>
        </p:spPr>
      </p:pic>
      <p:pic>
        <p:nvPicPr>
          <p:cNvPr id="8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77" y="2199789"/>
            <a:ext cx="2682393" cy="592892"/>
          </a:xfrm>
          <a:prstGeom prst="rect">
            <a:avLst/>
          </a:prstGeom>
        </p:spPr>
      </p:pic>
      <p:sp>
        <p:nvSpPr>
          <p:cNvPr id="16" name="TextBox 92"/>
          <p:cNvSpPr txBox="1"/>
          <p:nvPr/>
        </p:nvSpPr>
        <p:spPr>
          <a:xfrm>
            <a:off x="569388" y="4741635"/>
            <a:ext cx="2026354" cy="12003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Flexible </a:t>
            </a:r>
            <a:r>
              <a:rPr lang="en-US" sz="2000" dirty="0">
                <a:solidFill>
                  <a:schemeClr val="accent1"/>
                </a:solidFill>
              </a:rPr>
              <a:t>and adaptable </a:t>
            </a:r>
            <a:r>
              <a:rPr lang="en-US" sz="2000" dirty="0" smtClean="0">
                <a:solidFill>
                  <a:schemeClr val="accent1"/>
                </a:solidFill>
              </a:rPr>
              <a:t>learning platform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0" name="TextBox 100"/>
          <p:cNvSpPr txBox="1"/>
          <p:nvPr/>
        </p:nvSpPr>
        <p:spPr>
          <a:xfrm>
            <a:off x="729546" y="1680588"/>
            <a:ext cx="1706040" cy="461665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ALC provides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1" name="TextBox 142"/>
          <p:cNvSpPr txBox="1"/>
          <p:nvPr/>
        </p:nvSpPr>
        <p:spPr>
          <a:xfrm>
            <a:off x="704850" y="228866"/>
            <a:ext cx="10915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</a:rPr>
              <a:t>Classroom Principles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25" name="TextBox 100"/>
          <p:cNvSpPr txBox="1"/>
          <p:nvPr/>
        </p:nvSpPr>
        <p:spPr>
          <a:xfrm>
            <a:off x="3766253" y="1646897"/>
            <a:ext cx="1706040" cy="461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ALC allows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26" name="TextBox 100"/>
          <p:cNvSpPr txBox="1"/>
          <p:nvPr/>
        </p:nvSpPr>
        <p:spPr>
          <a:xfrm>
            <a:off x="6802960" y="1646896"/>
            <a:ext cx="1706040" cy="461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ALC gives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7" name="TextBox 100"/>
          <p:cNvSpPr txBox="1"/>
          <p:nvPr/>
        </p:nvSpPr>
        <p:spPr>
          <a:xfrm>
            <a:off x="9836853" y="1646896"/>
            <a:ext cx="1706040" cy="461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ALC aids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8" name="TextBox 92"/>
          <p:cNvSpPr txBox="1"/>
          <p:nvPr/>
        </p:nvSpPr>
        <p:spPr>
          <a:xfrm>
            <a:off x="3606096" y="4741635"/>
            <a:ext cx="2026354" cy="12003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a shift in faculty and student roles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9" name="TextBox 92"/>
          <p:cNvSpPr txBox="1"/>
          <p:nvPr/>
        </p:nvSpPr>
        <p:spPr>
          <a:xfrm>
            <a:off x="6642804" y="4741634"/>
            <a:ext cx="2026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students </a:t>
            </a:r>
            <a:r>
              <a:rPr lang="en-US" sz="2000" dirty="0" smtClean="0">
                <a:solidFill>
                  <a:schemeClr val="accent6"/>
                </a:solidFill>
              </a:rPr>
              <a:t>multiple </a:t>
            </a:r>
            <a:r>
              <a:rPr lang="en-US" sz="2000" dirty="0">
                <a:solidFill>
                  <a:schemeClr val="accent6"/>
                </a:solidFill>
              </a:rPr>
              <a:t>ways to process information</a:t>
            </a:r>
          </a:p>
        </p:txBody>
      </p:sp>
      <p:sp>
        <p:nvSpPr>
          <p:cNvPr id="30" name="TextBox 92"/>
          <p:cNvSpPr txBox="1"/>
          <p:nvPr/>
        </p:nvSpPr>
        <p:spPr>
          <a:xfrm>
            <a:off x="9679512" y="4741633"/>
            <a:ext cx="2026354" cy="12003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Student collaboration </a:t>
            </a:r>
            <a:r>
              <a:rPr lang="en-US" sz="2000" dirty="0">
                <a:solidFill>
                  <a:schemeClr val="tx2"/>
                </a:solidFill>
              </a:rPr>
              <a:t>and </a:t>
            </a:r>
            <a:r>
              <a:rPr lang="en-US" sz="2000" dirty="0" smtClean="0">
                <a:solidFill>
                  <a:schemeClr val="tx2"/>
                </a:solidFill>
              </a:rPr>
              <a:t>reduces anxiety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83" y="3099241"/>
            <a:ext cx="841179" cy="847274"/>
          </a:xfrm>
          <a:prstGeom prst="rect">
            <a:avLst/>
          </a:prstGeom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47" y="3254832"/>
            <a:ext cx="700982" cy="828988"/>
          </a:xfrm>
          <a:prstGeom prst="rect">
            <a:avLst/>
          </a:prstGeom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981" y="3013565"/>
            <a:ext cx="957783" cy="873273"/>
          </a:xfrm>
          <a:prstGeom prst="rect">
            <a:avLst/>
          </a:prstGeom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4360800" y="3191899"/>
            <a:ext cx="784612" cy="788219"/>
            <a:chOff x="5471676" y="3551238"/>
            <a:chExt cx="690563" cy="693738"/>
          </a:xfrm>
          <a:solidFill>
            <a:schemeClr val="bg1"/>
          </a:solidFill>
        </p:grpSpPr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5471676" y="3551238"/>
              <a:ext cx="452438" cy="693738"/>
            </a:xfrm>
            <a:custGeom>
              <a:avLst/>
              <a:gdLst>
                <a:gd name="T0" fmla="*/ 89 w 99"/>
                <a:gd name="T1" fmla="*/ 89 h 150"/>
                <a:gd name="T2" fmla="*/ 10 w 99"/>
                <a:gd name="T3" fmla="*/ 89 h 150"/>
                <a:gd name="T4" fmla="*/ 10 w 99"/>
                <a:gd name="T5" fmla="*/ 14 h 150"/>
                <a:gd name="T6" fmla="*/ 89 w 99"/>
                <a:gd name="T7" fmla="*/ 14 h 150"/>
                <a:gd name="T8" fmla="*/ 89 w 99"/>
                <a:gd name="T9" fmla="*/ 42 h 150"/>
                <a:gd name="T10" fmla="*/ 96 w 99"/>
                <a:gd name="T11" fmla="*/ 44 h 150"/>
                <a:gd name="T12" fmla="*/ 96 w 99"/>
                <a:gd name="T13" fmla="*/ 13 h 150"/>
                <a:gd name="T14" fmla="*/ 99 w 99"/>
                <a:gd name="T15" fmla="*/ 7 h 150"/>
                <a:gd name="T16" fmla="*/ 92 w 99"/>
                <a:gd name="T17" fmla="*/ 0 h 150"/>
                <a:gd name="T18" fmla="*/ 7 w 99"/>
                <a:gd name="T19" fmla="*/ 0 h 150"/>
                <a:gd name="T20" fmla="*/ 0 w 99"/>
                <a:gd name="T21" fmla="*/ 7 h 150"/>
                <a:gd name="T22" fmla="*/ 3 w 99"/>
                <a:gd name="T23" fmla="*/ 13 h 150"/>
                <a:gd name="T24" fmla="*/ 3 w 99"/>
                <a:gd name="T25" fmla="*/ 92 h 150"/>
                <a:gd name="T26" fmla="*/ 7 w 99"/>
                <a:gd name="T27" fmla="*/ 96 h 150"/>
                <a:gd name="T28" fmla="*/ 28 w 99"/>
                <a:gd name="T29" fmla="*/ 96 h 150"/>
                <a:gd name="T30" fmla="*/ 16 w 99"/>
                <a:gd name="T31" fmla="*/ 142 h 150"/>
                <a:gd name="T32" fmla="*/ 20 w 99"/>
                <a:gd name="T33" fmla="*/ 150 h 150"/>
                <a:gd name="T34" fmla="*/ 22 w 99"/>
                <a:gd name="T35" fmla="*/ 150 h 150"/>
                <a:gd name="T36" fmla="*/ 29 w 99"/>
                <a:gd name="T37" fmla="*/ 145 h 150"/>
                <a:gd name="T38" fmla="*/ 42 w 99"/>
                <a:gd name="T39" fmla="*/ 96 h 150"/>
                <a:gd name="T40" fmla="*/ 57 w 99"/>
                <a:gd name="T41" fmla="*/ 96 h 150"/>
                <a:gd name="T42" fmla="*/ 70 w 99"/>
                <a:gd name="T43" fmla="*/ 145 h 150"/>
                <a:gd name="T44" fmla="*/ 77 w 99"/>
                <a:gd name="T45" fmla="*/ 150 h 150"/>
                <a:gd name="T46" fmla="*/ 79 w 99"/>
                <a:gd name="T47" fmla="*/ 150 h 150"/>
                <a:gd name="T48" fmla="*/ 84 w 99"/>
                <a:gd name="T49" fmla="*/ 142 h 150"/>
                <a:gd name="T50" fmla="*/ 71 w 99"/>
                <a:gd name="T51" fmla="*/ 96 h 150"/>
                <a:gd name="T52" fmla="*/ 92 w 99"/>
                <a:gd name="T53" fmla="*/ 96 h 150"/>
                <a:gd name="T54" fmla="*/ 96 w 99"/>
                <a:gd name="T55" fmla="*/ 92 h 150"/>
                <a:gd name="T56" fmla="*/ 96 w 99"/>
                <a:gd name="T57" fmla="*/ 72 h 150"/>
                <a:gd name="T58" fmla="*/ 89 w 99"/>
                <a:gd name="T59" fmla="*/ 70 h 150"/>
                <a:gd name="T60" fmla="*/ 89 w 99"/>
                <a:gd name="T61" fmla="*/ 89 h 150"/>
                <a:gd name="T62" fmla="*/ 89 w 99"/>
                <a:gd name="T63" fmla="*/ 89 h 150"/>
                <a:gd name="T64" fmla="*/ 89 w 99"/>
                <a:gd name="T65" fmla="*/ 8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50">
                  <a:moveTo>
                    <a:pt x="89" y="89"/>
                  </a:moveTo>
                  <a:cubicBezTo>
                    <a:pt x="10" y="89"/>
                    <a:pt x="10" y="89"/>
                    <a:pt x="10" y="89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8" y="12"/>
                    <a:pt x="99" y="9"/>
                    <a:pt x="99" y="7"/>
                  </a:cubicBezTo>
                  <a:cubicBezTo>
                    <a:pt x="99" y="3"/>
                    <a:pt x="96" y="0"/>
                    <a:pt x="9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1" y="12"/>
                    <a:pt x="3" y="1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4"/>
                    <a:pt x="5" y="96"/>
                    <a:pt x="7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5" y="145"/>
                    <a:pt x="17" y="149"/>
                    <a:pt x="20" y="150"/>
                  </a:cubicBezTo>
                  <a:cubicBezTo>
                    <a:pt x="21" y="150"/>
                    <a:pt x="22" y="150"/>
                    <a:pt x="22" y="150"/>
                  </a:cubicBezTo>
                  <a:cubicBezTo>
                    <a:pt x="25" y="150"/>
                    <a:pt x="28" y="148"/>
                    <a:pt x="29" y="145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1" y="148"/>
                    <a:pt x="74" y="150"/>
                    <a:pt x="77" y="150"/>
                  </a:cubicBezTo>
                  <a:cubicBezTo>
                    <a:pt x="77" y="150"/>
                    <a:pt x="78" y="150"/>
                    <a:pt x="79" y="150"/>
                  </a:cubicBezTo>
                  <a:cubicBezTo>
                    <a:pt x="82" y="149"/>
                    <a:pt x="84" y="145"/>
                    <a:pt x="84" y="142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4" y="96"/>
                    <a:pt x="96" y="94"/>
                    <a:pt x="96" y="9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89" y="70"/>
                    <a:pt x="89" y="70"/>
                    <a:pt x="89" y="70"/>
                  </a:cubicBezTo>
                  <a:lnTo>
                    <a:pt x="89" y="89"/>
                  </a:lnTo>
                  <a:close/>
                  <a:moveTo>
                    <a:pt x="89" y="89"/>
                  </a:moveTo>
                  <a:cubicBezTo>
                    <a:pt x="89" y="89"/>
                    <a:pt x="89" y="89"/>
                    <a:pt x="89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5955864" y="3667125"/>
              <a:ext cx="109538" cy="115888"/>
            </a:xfrm>
            <a:custGeom>
              <a:avLst/>
              <a:gdLst>
                <a:gd name="T0" fmla="*/ 12 w 24"/>
                <a:gd name="T1" fmla="*/ 25 h 25"/>
                <a:gd name="T2" fmla="*/ 24 w 24"/>
                <a:gd name="T3" fmla="*/ 12 h 25"/>
                <a:gd name="T4" fmla="*/ 12 w 24"/>
                <a:gd name="T5" fmla="*/ 0 h 25"/>
                <a:gd name="T6" fmla="*/ 0 w 24"/>
                <a:gd name="T7" fmla="*/ 12 h 25"/>
                <a:gd name="T8" fmla="*/ 12 w 24"/>
                <a:gd name="T9" fmla="*/ 25 h 25"/>
                <a:gd name="T10" fmla="*/ 12 w 24"/>
                <a:gd name="T11" fmla="*/ 25 h 25"/>
                <a:gd name="T12" fmla="*/ 12 w 2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2" y="25"/>
                  </a:moveTo>
                  <a:cubicBezTo>
                    <a:pt x="19" y="25"/>
                    <a:pt x="24" y="19"/>
                    <a:pt x="24" y="12"/>
                  </a:cubicBezTo>
                  <a:cubicBezTo>
                    <a:pt x="24" y="6"/>
                    <a:pt x="19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5"/>
                    <a:pt x="12" y="25"/>
                  </a:cubicBezTo>
                  <a:close/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/>
            <p:cNvSpPr>
              <a:spLocks noEditPoints="1"/>
            </p:cNvSpPr>
            <p:nvPr/>
          </p:nvSpPr>
          <p:spPr bwMode="auto">
            <a:xfrm>
              <a:off x="5732026" y="3754438"/>
              <a:ext cx="430213" cy="490538"/>
            </a:xfrm>
            <a:custGeom>
              <a:avLst/>
              <a:gdLst>
                <a:gd name="T0" fmla="*/ 93 w 94"/>
                <a:gd name="T1" fmla="*/ 46 h 106"/>
                <a:gd name="T2" fmla="*/ 80 w 94"/>
                <a:gd name="T3" fmla="*/ 13 h 106"/>
                <a:gd name="T4" fmla="*/ 74 w 94"/>
                <a:gd name="T5" fmla="*/ 9 h 106"/>
                <a:gd name="T6" fmla="*/ 67 w 94"/>
                <a:gd name="T7" fmla="*/ 9 h 106"/>
                <a:gd name="T8" fmla="*/ 63 w 94"/>
                <a:gd name="T9" fmla="*/ 11 h 106"/>
                <a:gd name="T10" fmla="*/ 66 w 94"/>
                <a:gd name="T11" fmla="*/ 34 h 106"/>
                <a:gd name="T12" fmla="*/ 61 w 94"/>
                <a:gd name="T13" fmla="*/ 38 h 106"/>
                <a:gd name="T14" fmla="*/ 56 w 94"/>
                <a:gd name="T15" fmla="*/ 34 h 106"/>
                <a:gd name="T16" fmla="*/ 59 w 94"/>
                <a:gd name="T17" fmla="*/ 11 h 106"/>
                <a:gd name="T18" fmla="*/ 54 w 94"/>
                <a:gd name="T19" fmla="*/ 9 h 106"/>
                <a:gd name="T20" fmla="*/ 49 w 94"/>
                <a:gd name="T21" fmla="*/ 9 h 106"/>
                <a:gd name="T22" fmla="*/ 9 w 94"/>
                <a:gd name="T23" fmla="*/ 1 h 106"/>
                <a:gd name="T24" fmla="*/ 1 w 94"/>
                <a:gd name="T25" fmla="*/ 6 h 106"/>
                <a:gd name="T26" fmla="*/ 7 w 94"/>
                <a:gd name="T27" fmla="*/ 14 h 106"/>
                <a:gd name="T28" fmla="*/ 46 w 94"/>
                <a:gd name="T29" fmla="*/ 22 h 106"/>
                <a:gd name="T30" fmla="*/ 48 w 94"/>
                <a:gd name="T31" fmla="*/ 23 h 106"/>
                <a:gd name="T32" fmla="*/ 48 w 94"/>
                <a:gd name="T33" fmla="*/ 54 h 106"/>
                <a:gd name="T34" fmla="*/ 45 w 94"/>
                <a:gd name="T35" fmla="*/ 99 h 106"/>
                <a:gd name="T36" fmla="*/ 51 w 94"/>
                <a:gd name="T37" fmla="*/ 106 h 106"/>
                <a:gd name="T38" fmla="*/ 52 w 94"/>
                <a:gd name="T39" fmla="*/ 106 h 106"/>
                <a:gd name="T40" fmla="*/ 59 w 94"/>
                <a:gd name="T41" fmla="*/ 100 h 106"/>
                <a:gd name="T42" fmla="*/ 61 w 94"/>
                <a:gd name="T43" fmla="*/ 61 h 106"/>
                <a:gd name="T44" fmla="*/ 63 w 94"/>
                <a:gd name="T45" fmla="*/ 100 h 106"/>
                <a:gd name="T46" fmla="*/ 70 w 94"/>
                <a:gd name="T47" fmla="*/ 106 h 106"/>
                <a:gd name="T48" fmla="*/ 70 w 94"/>
                <a:gd name="T49" fmla="*/ 106 h 106"/>
                <a:gd name="T50" fmla="*/ 77 w 94"/>
                <a:gd name="T51" fmla="*/ 99 h 106"/>
                <a:gd name="T52" fmla="*/ 74 w 94"/>
                <a:gd name="T53" fmla="*/ 54 h 106"/>
                <a:gd name="T54" fmla="*/ 74 w 94"/>
                <a:gd name="T55" fmla="*/ 35 h 106"/>
                <a:gd name="T56" fmla="*/ 80 w 94"/>
                <a:gd name="T57" fmla="*/ 51 h 106"/>
                <a:gd name="T58" fmla="*/ 89 w 94"/>
                <a:gd name="T59" fmla="*/ 55 h 106"/>
                <a:gd name="T60" fmla="*/ 93 w 94"/>
                <a:gd name="T61" fmla="*/ 46 h 106"/>
                <a:gd name="T62" fmla="*/ 93 w 94"/>
                <a:gd name="T63" fmla="*/ 46 h 106"/>
                <a:gd name="T64" fmla="*/ 93 w 94"/>
                <a:gd name="T65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106">
                  <a:moveTo>
                    <a:pt x="93" y="46"/>
                  </a:moveTo>
                  <a:cubicBezTo>
                    <a:pt x="80" y="13"/>
                    <a:pt x="80" y="13"/>
                    <a:pt x="80" y="13"/>
                  </a:cubicBezTo>
                  <a:cubicBezTo>
                    <a:pt x="79" y="11"/>
                    <a:pt x="77" y="9"/>
                    <a:pt x="74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9"/>
                    <a:pt x="64" y="10"/>
                    <a:pt x="63" y="11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0"/>
                    <a:pt x="56" y="9"/>
                    <a:pt x="54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2"/>
                    <a:pt x="1" y="6"/>
                  </a:cubicBezTo>
                  <a:cubicBezTo>
                    <a:pt x="0" y="10"/>
                    <a:pt x="3" y="13"/>
                    <a:pt x="7" y="14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3"/>
                    <a:pt x="47" y="23"/>
                    <a:pt x="48" y="23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103"/>
                    <a:pt x="48" y="106"/>
                    <a:pt x="51" y="10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5" y="106"/>
                    <a:pt x="58" y="104"/>
                    <a:pt x="59" y="100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4"/>
                    <a:pt x="66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4" y="106"/>
                    <a:pt x="77" y="103"/>
                    <a:pt x="77" y="99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2" y="54"/>
                    <a:pt x="86" y="56"/>
                    <a:pt x="89" y="55"/>
                  </a:cubicBezTo>
                  <a:cubicBezTo>
                    <a:pt x="93" y="53"/>
                    <a:pt x="94" y="49"/>
                    <a:pt x="93" y="46"/>
                  </a:cubicBezTo>
                  <a:close/>
                  <a:moveTo>
                    <a:pt x="93" y="46"/>
                  </a:moveTo>
                  <a:cubicBezTo>
                    <a:pt x="93" y="46"/>
                    <a:pt x="93" y="46"/>
                    <a:pt x="93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/>
            <p:cNvSpPr>
              <a:spLocks noEditPoints="1"/>
            </p:cNvSpPr>
            <p:nvPr/>
          </p:nvSpPr>
          <p:spPr bwMode="auto">
            <a:xfrm>
              <a:off x="5539939" y="3759200"/>
              <a:ext cx="31750" cy="166688"/>
            </a:xfrm>
            <a:custGeom>
              <a:avLst/>
              <a:gdLst>
                <a:gd name="T0" fmla="*/ 0 w 7"/>
                <a:gd name="T1" fmla="*/ 4 h 36"/>
                <a:gd name="T2" fmla="*/ 0 w 7"/>
                <a:gd name="T3" fmla="*/ 33 h 36"/>
                <a:gd name="T4" fmla="*/ 4 w 7"/>
                <a:gd name="T5" fmla="*/ 36 h 36"/>
                <a:gd name="T6" fmla="*/ 7 w 7"/>
                <a:gd name="T7" fmla="*/ 33 h 36"/>
                <a:gd name="T8" fmla="*/ 7 w 7"/>
                <a:gd name="T9" fmla="*/ 4 h 36"/>
                <a:gd name="T10" fmla="*/ 4 w 7"/>
                <a:gd name="T11" fmla="*/ 0 h 36"/>
                <a:gd name="T12" fmla="*/ 0 w 7"/>
                <a:gd name="T13" fmla="*/ 4 h 36"/>
                <a:gd name="T14" fmla="*/ 0 w 7"/>
                <a:gd name="T15" fmla="*/ 4 h 36"/>
                <a:gd name="T16" fmla="*/ 0 w 7"/>
                <a:gd name="T17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6">
                  <a:moveTo>
                    <a:pt x="0" y="4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4" y="36"/>
                  </a:cubicBezTo>
                  <a:cubicBezTo>
                    <a:pt x="6" y="36"/>
                    <a:pt x="7" y="35"/>
                    <a:pt x="7" y="3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/>
            <p:cNvSpPr>
              <a:spLocks noEditPoints="1"/>
            </p:cNvSpPr>
            <p:nvPr/>
          </p:nvSpPr>
          <p:spPr bwMode="auto">
            <a:xfrm>
              <a:off x="5612964" y="3648075"/>
              <a:ext cx="31750" cy="277813"/>
            </a:xfrm>
            <a:custGeom>
              <a:avLst/>
              <a:gdLst>
                <a:gd name="T0" fmla="*/ 0 w 7"/>
                <a:gd name="T1" fmla="*/ 4 h 60"/>
                <a:gd name="T2" fmla="*/ 0 w 7"/>
                <a:gd name="T3" fmla="*/ 57 h 60"/>
                <a:gd name="T4" fmla="*/ 3 w 7"/>
                <a:gd name="T5" fmla="*/ 60 h 60"/>
                <a:gd name="T6" fmla="*/ 7 w 7"/>
                <a:gd name="T7" fmla="*/ 57 h 60"/>
                <a:gd name="T8" fmla="*/ 7 w 7"/>
                <a:gd name="T9" fmla="*/ 4 h 60"/>
                <a:gd name="T10" fmla="*/ 3 w 7"/>
                <a:gd name="T11" fmla="*/ 0 h 60"/>
                <a:gd name="T12" fmla="*/ 0 w 7"/>
                <a:gd name="T13" fmla="*/ 4 h 60"/>
                <a:gd name="T14" fmla="*/ 0 w 7"/>
                <a:gd name="T15" fmla="*/ 4 h 60"/>
                <a:gd name="T16" fmla="*/ 0 w 7"/>
                <a:gd name="T1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0">
                  <a:moveTo>
                    <a:pt x="0" y="4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9"/>
                    <a:pt x="1" y="60"/>
                    <a:pt x="3" y="60"/>
                  </a:cubicBezTo>
                  <a:cubicBezTo>
                    <a:pt x="5" y="60"/>
                    <a:pt x="7" y="59"/>
                    <a:pt x="7" y="5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6"/>
            <p:cNvSpPr>
              <a:spLocks noEditPoints="1"/>
            </p:cNvSpPr>
            <p:nvPr/>
          </p:nvSpPr>
          <p:spPr bwMode="auto">
            <a:xfrm>
              <a:off x="5681226" y="3713163"/>
              <a:ext cx="33338" cy="212725"/>
            </a:xfrm>
            <a:custGeom>
              <a:avLst/>
              <a:gdLst>
                <a:gd name="T0" fmla="*/ 0 w 7"/>
                <a:gd name="T1" fmla="*/ 3 h 46"/>
                <a:gd name="T2" fmla="*/ 0 w 7"/>
                <a:gd name="T3" fmla="*/ 43 h 46"/>
                <a:gd name="T4" fmla="*/ 4 w 7"/>
                <a:gd name="T5" fmla="*/ 46 h 46"/>
                <a:gd name="T6" fmla="*/ 7 w 7"/>
                <a:gd name="T7" fmla="*/ 43 h 46"/>
                <a:gd name="T8" fmla="*/ 7 w 7"/>
                <a:gd name="T9" fmla="*/ 3 h 46"/>
                <a:gd name="T10" fmla="*/ 4 w 7"/>
                <a:gd name="T11" fmla="*/ 0 h 46"/>
                <a:gd name="T12" fmla="*/ 0 w 7"/>
                <a:gd name="T13" fmla="*/ 3 h 46"/>
                <a:gd name="T14" fmla="*/ 0 w 7"/>
                <a:gd name="T15" fmla="*/ 3 h 46"/>
                <a:gd name="T16" fmla="*/ 0 w 7"/>
                <a:gd name="T1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6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6"/>
                    <a:pt x="4" y="46"/>
                  </a:cubicBezTo>
                  <a:cubicBezTo>
                    <a:pt x="5" y="46"/>
                    <a:pt x="7" y="45"/>
                    <a:pt x="7" y="4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lose/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5308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 animBg="1"/>
      <p:bldP spid="11" grpId="0" animBg="1"/>
      <p:bldP spid="16" grpId="0"/>
      <p:bldP spid="20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3040063" y="4424363"/>
            <a:ext cx="6702425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12"/>
          <p:cNvGrpSpPr/>
          <p:nvPr/>
        </p:nvGrpSpPr>
        <p:grpSpPr>
          <a:xfrm>
            <a:off x="7673779" y="5102226"/>
            <a:ext cx="1781175" cy="404416"/>
            <a:chOff x="7673779" y="5102226"/>
            <a:chExt cx="1781175" cy="404416"/>
          </a:xfrm>
        </p:grpSpPr>
        <p:sp>
          <p:nvSpPr>
            <p:cNvPr id="68" name="Pentagon 67"/>
            <p:cNvSpPr/>
            <p:nvPr/>
          </p:nvSpPr>
          <p:spPr>
            <a:xfrm rot="10800000" flipH="1">
              <a:off x="7673779" y="5102226"/>
              <a:ext cx="1781175" cy="19050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992" y="5298837"/>
              <a:ext cx="1331514" cy="207805"/>
            </a:xfrm>
            <a:prstGeom prst="rect">
              <a:avLst/>
            </a:prstGeom>
          </p:spPr>
        </p:pic>
      </p:grpSp>
      <p:grpSp>
        <p:nvGrpSpPr>
          <p:cNvPr id="2" name="Group1"/>
          <p:cNvGrpSpPr/>
          <p:nvPr/>
        </p:nvGrpSpPr>
        <p:grpSpPr>
          <a:xfrm>
            <a:off x="3420266" y="4137035"/>
            <a:ext cx="1781175" cy="398850"/>
            <a:chOff x="3420266" y="4137035"/>
            <a:chExt cx="1781175" cy="398850"/>
          </a:xfrm>
        </p:grpSpPr>
        <p:sp>
          <p:nvSpPr>
            <p:cNvPr id="65" name="Pentagon 64"/>
            <p:cNvSpPr/>
            <p:nvPr/>
          </p:nvSpPr>
          <p:spPr>
            <a:xfrm rot="10800000">
              <a:off x="3420266" y="4137035"/>
              <a:ext cx="1781175" cy="190500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233" y="4328080"/>
              <a:ext cx="1331514" cy="20780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040059" y="984259"/>
            <a:ext cx="2546196" cy="5891204"/>
            <a:chOff x="3040059" y="984259"/>
            <a:chExt cx="2546196" cy="5891204"/>
          </a:xfrm>
        </p:grpSpPr>
        <p:grpSp>
          <p:nvGrpSpPr>
            <p:cNvPr id="5" name="Grupare 4"/>
            <p:cNvGrpSpPr/>
            <p:nvPr/>
          </p:nvGrpSpPr>
          <p:grpSpPr>
            <a:xfrm>
              <a:off x="3040059" y="984259"/>
              <a:ext cx="2546196" cy="5891204"/>
              <a:chOff x="3040059" y="984259"/>
              <a:chExt cx="2546196" cy="5891204"/>
            </a:xfrm>
          </p:grpSpPr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3040059" y="5999163"/>
                <a:ext cx="2541591" cy="876300"/>
              </a:xfrm>
              <a:custGeom>
                <a:avLst/>
                <a:gdLst>
                  <a:gd name="T0" fmla="*/ 1056 w 1593"/>
                  <a:gd name="T1" fmla="*/ 552 h 552"/>
                  <a:gd name="T2" fmla="*/ 0 w 1593"/>
                  <a:gd name="T3" fmla="*/ 552 h 552"/>
                  <a:gd name="T4" fmla="*/ 1056 w 1593"/>
                  <a:gd name="T5" fmla="*/ 0 h 552"/>
                  <a:gd name="T6" fmla="*/ 1593 w 1593"/>
                  <a:gd name="T7" fmla="*/ 0 h 552"/>
                  <a:gd name="T8" fmla="*/ 1056 w 1593"/>
                  <a:gd name="T9" fmla="*/ 55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3" h="552">
                    <a:moveTo>
                      <a:pt x="1056" y="552"/>
                    </a:moveTo>
                    <a:lnTo>
                      <a:pt x="0" y="552"/>
                    </a:lnTo>
                    <a:lnTo>
                      <a:pt x="1056" y="0"/>
                    </a:lnTo>
                    <a:lnTo>
                      <a:pt x="1593" y="0"/>
                    </a:lnTo>
                    <a:lnTo>
                      <a:pt x="1056" y="5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 rot="16200000">
                <a:off x="2640651" y="3061499"/>
                <a:ext cx="5022843" cy="868364"/>
              </a:xfrm>
              <a:custGeom>
                <a:avLst/>
                <a:gdLst>
                  <a:gd name="connsiteX0" fmla="*/ 5022843 w 5022843"/>
                  <a:gd name="connsiteY0" fmla="*/ 434580 h 868364"/>
                  <a:gd name="connsiteX1" fmla="*/ 4747809 w 5022843"/>
                  <a:gd name="connsiteY1" fmla="*/ 868363 h 868364"/>
                  <a:gd name="connsiteX2" fmla="*/ 4473577 w 5022843"/>
                  <a:gd name="connsiteY2" fmla="*/ 868363 h 868364"/>
                  <a:gd name="connsiteX3" fmla="*/ 4473577 w 5022843"/>
                  <a:gd name="connsiteY3" fmla="*/ 868364 h 868364"/>
                  <a:gd name="connsiteX4" fmla="*/ 0 w 5022843"/>
                  <a:gd name="connsiteY4" fmla="*/ 868363 h 868364"/>
                  <a:gd name="connsiteX5" fmla="*/ 0 w 5022843"/>
                  <a:gd name="connsiteY5" fmla="*/ 0 h 868364"/>
                  <a:gd name="connsiteX6" fmla="*/ 4473577 w 5022843"/>
                  <a:gd name="connsiteY6" fmla="*/ 0 h 868364"/>
                  <a:gd name="connsiteX7" fmla="*/ 4473577 w 5022843"/>
                  <a:gd name="connsiteY7" fmla="*/ 796 h 868364"/>
                  <a:gd name="connsiteX8" fmla="*/ 4747809 w 5022843"/>
                  <a:gd name="connsiteY8" fmla="*/ 796 h 86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22843" h="868364">
                    <a:moveTo>
                      <a:pt x="5022843" y="434580"/>
                    </a:moveTo>
                    <a:lnTo>
                      <a:pt x="4747809" y="868363"/>
                    </a:lnTo>
                    <a:lnTo>
                      <a:pt x="4473577" y="868363"/>
                    </a:lnTo>
                    <a:lnTo>
                      <a:pt x="4473577" y="868364"/>
                    </a:lnTo>
                    <a:lnTo>
                      <a:pt x="0" y="868363"/>
                    </a:lnTo>
                    <a:lnTo>
                      <a:pt x="0" y="0"/>
                    </a:lnTo>
                    <a:lnTo>
                      <a:pt x="4473577" y="0"/>
                    </a:lnTo>
                    <a:lnTo>
                      <a:pt x="4473577" y="796"/>
                    </a:lnTo>
                    <a:lnTo>
                      <a:pt x="4747809" y="79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100"/>
            <p:cNvSpPr txBox="1"/>
            <p:nvPr/>
          </p:nvSpPr>
          <p:spPr>
            <a:xfrm rot="16200000">
              <a:off x="3679034" y="4231927"/>
              <a:ext cx="2800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Warm-ups/Review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19639" y="984260"/>
            <a:ext cx="1665242" cy="5891202"/>
            <a:chOff x="4719639" y="984260"/>
            <a:chExt cx="1665242" cy="5891202"/>
          </a:xfrm>
        </p:grpSpPr>
        <p:grpSp>
          <p:nvGrpSpPr>
            <p:cNvPr id="6" name="Grupare 5"/>
            <p:cNvGrpSpPr/>
            <p:nvPr/>
          </p:nvGrpSpPr>
          <p:grpSpPr>
            <a:xfrm>
              <a:off x="4719639" y="984260"/>
              <a:ext cx="1665242" cy="5891202"/>
              <a:chOff x="4719639" y="984260"/>
              <a:chExt cx="1665242" cy="5891202"/>
            </a:xfrm>
          </p:grpSpPr>
          <p:sp>
            <p:nvSpPr>
              <p:cNvPr id="10" name="Freeform 15"/>
              <p:cNvSpPr>
                <a:spLocks/>
              </p:cNvSpPr>
              <p:nvPr/>
            </p:nvSpPr>
            <p:spPr bwMode="auto">
              <a:xfrm>
                <a:off x="4719639" y="5996007"/>
                <a:ext cx="1665242" cy="879455"/>
              </a:xfrm>
              <a:custGeom>
                <a:avLst/>
                <a:gdLst>
                  <a:gd name="T0" fmla="*/ 1056 w 1596"/>
                  <a:gd name="T1" fmla="*/ 552 h 552"/>
                  <a:gd name="T2" fmla="*/ 0 w 1596"/>
                  <a:gd name="T3" fmla="*/ 552 h 552"/>
                  <a:gd name="T4" fmla="*/ 542 w 1596"/>
                  <a:gd name="T5" fmla="*/ 0 h 552"/>
                  <a:gd name="T6" fmla="*/ 1596 w 1596"/>
                  <a:gd name="T7" fmla="*/ 0 h 552"/>
                  <a:gd name="T8" fmla="*/ 1056 w 1596"/>
                  <a:gd name="T9" fmla="*/ 552 h 552"/>
                  <a:gd name="connsiteX0" fmla="*/ 6617 w 6617"/>
                  <a:gd name="connsiteY0" fmla="*/ 10036 h 10036"/>
                  <a:gd name="connsiteX1" fmla="*/ 0 w 6617"/>
                  <a:gd name="connsiteY1" fmla="*/ 10036 h 10036"/>
                  <a:gd name="connsiteX2" fmla="*/ 3396 w 6617"/>
                  <a:gd name="connsiteY2" fmla="*/ 36 h 10036"/>
                  <a:gd name="connsiteX3" fmla="*/ 6566 w 6617"/>
                  <a:gd name="connsiteY3" fmla="*/ 0 h 10036"/>
                  <a:gd name="connsiteX4" fmla="*/ 6617 w 6617"/>
                  <a:gd name="connsiteY4" fmla="*/ 10036 h 10036"/>
                  <a:gd name="connsiteX0" fmla="*/ 10000 w 10024"/>
                  <a:gd name="connsiteY0" fmla="*/ 10000 h 10000"/>
                  <a:gd name="connsiteX1" fmla="*/ 0 w 10024"/>
                  <a:gd name="connsiteY1" fmla="*/ 10000 h 10000"/>
                  <a:gd name="connsiteX2" fmla="*/ 5132 w 10024"/>
                  <a:gd name="connsiteY2" fmla="*/ 36 h 10000"/>
                  <a:gd name="connsiteX3" fmla="*/ 10019 w 10024"/>
                  <a:gd name="connsiteY3" fmla="*/ 0 h 10000"/>
                  <a:gd name="connsiteX4" fmla="*/ 10000 w 10024"/>
                  <a:gd name="connsiteY4" fmla="*/ 10000 h 10000"/>
                  <a:gd name="connsiteX0" fmla="*/ 10038 w 10038"/>
                  <a:gd name="connsiteY0" fmla="*/ 9964 h 10000"/>
                  <a:gd name="connsiteX1" fmla="*/ 0 w 10038"/>
                  <a:gd name="connsiteY1" fmla="*/ 10000 h 10000"/>
                  <a:gd name="connsiteX2" fmla="*/ 5132 w 10038"/>
                  <a:gd name="connsiteY2" fmla="*/ 36 h 10000"/>
                  <a:gd name="connsiteX3" fmla="*/ 10019 w 10038"/>
                  <a:gd name="connsiteY3" fmla="*/ 0 h 10000"/>
                  <a:gd name="connsiteX4" fmla="*/ 10038 w 10038"/>
                  <a:gd name="connsiteY4" fmla="*/ 996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8" h="10000">
                    <a:moveTo>
                      <a:pt x="10038" y="9964"/>
                    </a:moveTo>
                    <a:lnTo>
                      <a:pt x="0" y="10000"/>
                    </a:lnTo>
                    <a:lnTo>
                      <a:pt x="5132" y="36"/>
                    </a:lnTo>
                    <a:lnTo>
                      <a:pt x="10019" y="0"/>
                    </a:lnTo>
                    <a:cubicBezTo>
                      <a:pt x="10045" y="3333"/>
                      <a:pt x="10012" y="6631"/>
                      <a:pt x="10038" y="996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6200000">
                <a:off x="3469291" y="3093053"/>
                <a:ext cx="5022841" cy="805256"/>
              </a:xfrm>
              <a:custGeom>
                <a:avLst/>
                <a:gdLst>
                  <a:gd name="connsiteX0" fmla="*/ 5022841 w 5022841"/>
                  <a:gd name="connsiteY0" fmla="*/ 401834 h 805256"/>
                  <a:gd name="connsiteX1" fmla="*/ 4747807 w 5022841"/>
                  <a:gd name="connsiteY1" fmla="*/ 803668 h 805256"/>
                  <a:gd name="connsiteX2" fmla="*/ 4476731 w 5022841"/>
                  <a:gd name="connsiteY2" fmla="*/ 803668 h 805256"/>
                  <a:gd name="connsiteX3" fmla="*/ 4476731 w 5022841"/>
                  <a:gd name="connsiteY3" fmla="*/ 805256 h 805256"/>
                  <a:gd name="connsiteX4" fmla="*/ 0 w 5022841"/>
                  <a:gd name="connsiteY4" fmla="*/ 805256 h 805256"/>
                  <a:gd name="connsiteX5" fmla="*/ 0 w 5022841"/>
                  <a:gd name="connsiteY5" fmla="*/ 393 h 805256"/>
                  <a:gd name="connsiteX6" fmla="*/ 4472773 w 5022841"/>
                  <a:gd name="connsiteY6" fmla="*/ 393 h 805256"/>
                  <a:gd name="connsiteX7" fmla="*/ 4472773 w 5022841"/>
                  <a:gd name="connsiteY7" fmla="*/ 0 h 805256"/>
                  <a:gd name="connsiteX8" fmla="*/ 4747807 w 5022841"/>
                  <a:gd name="connsiteY8" fmla="*/ 0 h 80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22841" h="805256">
                    <a:moveTo>
                      <a:pt x="5022841" y="401834"/>
                    </a:moveTo>
                    <a:lnTo>
                      <a:pt x="4747807" y="803668"/>
                    </a:lnTo>
                    <a:lnTo>
                      <a:pt x="4476731" y="803668"/>
                    </a:lnTo>
                    <a:lnTo>
                      <a:pt x="4476731" y="805256"/>
                    </a:lnTo>
                    <a:lnTo>
                      <a:pt x="0" y="805256"/>
                    </a:lnTo>
                    <a:lnTo>
                      <a:pt x="0" y="393"/>
                    </a:lnTo>
                    <a:lnTo>
                      <a:pt x="4472773" y="393"/>
                    </a:lnTo>
                    <a:lnTo>
                      <a:pt x="4472773" y="0"/>
                    </a:lnTo>
                    <a:lnTo>
                      <a:pt x="47478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100"/>
            <p:cNvSpPr txBox="1"/>
            <p:nvPr/>
          </p:nvSpPr>
          <p:spPr>
            <a:xfrm rot="16200000">
              <a:off x="4541789" y="4198474"/>
              <a:ext cx="2800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After lecture delivery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74131" y="981910"/>
            <a:ext cx="1681163" cy="5893553"/>
            <a:chOff x="6374131" y="981910"/>
            <a:chExt cx="1681163" cy="5893553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374131" y="5999163"/>
              <a:ext cx="1681163" cy="876300"/>
            </a:xfrm>
            <a:custGeom>
              <a:avLst/>
              <a:gdLst>
                <a:gd name="connsiteX0" fmla="*/ 0 w 1681163"/>
                <a:gd name="connsiteY0" fmla="*/ 0 h 876300"/>
                <a:gd name="connsiteX1" fmla="*/ 1681163 w 1681163"/>
                <a:gd name="connsiteY1" fmla="*/ 0 h 876300"/>
                <a:gd name="connsiteX2" fmla="*/ 1681163 w 1681163"/>
                <a:gd name="connsiteY2" fmla="*/ 876300 h 876300"/>
                <a:gd name="connsiteX3" fmla="*/ 0 w 1681163"/>
                <a:gd name="connsiteY3" fmla="*/ 876300 h 876300"/>
                <a:gd name="connsiteX4" fmla="*/ 0 w 1681163"/>
                <a:gd name="connsiteY4" fmla="*/ 0 h 876300"/>
                <a:gd name="connsiteX0" fmla="*/ 0 w 1681163"/>
                <a:gd name="connsiteY0" fmla="*/ 0 h 876300"/>
                <a:gd name="connsiteX1" fmla="*/ 871538 w 1681163"/>
                <a:gd name="connsiteY1" fmla="*/ 0 h 876300"/>
                <a:gd name="connsiteX2" fmla="*/ 1681163 w 1681163"/>
                <a:gd name="connsiteY2" fmla="*/ 876300 h 876300"/>
                <a:gd name="connsiteX3" fmla="*/ 0 w 1681163"/>
                <a:gd name="connsiteY3" fmla="*/ 876300 h 876300"/>
                <a:gd name="connsiteX4" fmla="*/ 0 w 1681163"/>
                <a:gd name="connsiteY4" fmla="*/ 0 h 876300"/>
                <a:gd name="connsiteX0" fmla="*/ 0 w 1693863"/>
                <a:gd name="connsiteY0" fmla="*/ 0 h 876300"/>
                <a:gd name="connsiteX1" fmla="*/ 871538 w 1693863"/>
                <a:gd name="connsiteY1" fmla="*/ 0 h 876300"/>
                <a:gd name="connsiteX2" fmla="*/ 1693863 w 1693863"/>
                <a:gd name="connsiteY2" fmla="*/ 876300 h 876300"/>
                <a:gd name="connsiteX3" fmla="*/ 0 w 1693863"/>
                <a:gd name="connsiteY3" fmla="*/ 876300 h 876300"/>
                <a:gd name="connsiteX4" fmla="*/ 0 w 1693863"/>
                <a:gd name="connsiteY4" fmla="*/ 0 h 876300"/>
                <a:gd name="connsiteX0" fmla="*/ 0 w 1681163"/>
                <a:gd name="connsiteY0" fmla="*/ 0 h 876300"/>
                <a:gd name="connsiteX1" fmla="*/ 871538 w 1681163"/>
                <a:gd name="connsiteY1" fmla="*/ 0 h 876300"/>
                <a:gd name="connsiteX2" fmla="*/ 1681163 w 1681163"/>
                <a:gd name="connsiteY2" fmla="*/ 876300 h 876300"/>
                <a:gd name="connsiteX3" fmla="*/ 0 w 1681163"/>
                <a:gd name="connsiteY3" fmla="*/ 876300 h 876300"/>
                <a:gd name="connsiteX4" fmla="*/ 0 w 1681163"/>
                <a:gd name="connsiteY4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163" h="876300">
                  <a:moveTo>
                    <a:pt x="0" y="0"/>
                  </a:moveTo>
                  <a:lnTo>
                    <a:pt x="871538" y="0"/>
                  </a:lnTo>
                  <a:lnTo>
                    <a:pt x="1681163" y="876300"/>
                  </a:lnTo>
                  <a:lnTo>
                    <a:pt x="0" y="8763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6200000">
              <a:off x="4302941" y="3059929"/>
              <a:ext cx="5025193" cy="869155"/>
            </a:xfrm>
            <a:custGeom>
              <a:avLst/>
              <a:gdLst>
                <a:gd name="connsiteX0" fmla="*/ 5025193 w 5025193"/>
                <a:gd name="connsiteY0" fmla="*/ 433784 h 869155"/>
                <a:gd name="connsiteX1" fmla="*/ 4750159 w 5025193"/>
                <a:gd name="connsiteY1" fmla="*/ 867567 h 869155"/>
                <a:gd name="connsiteX2" fmla="*/ 4476732 w 5025193"/>
                <a:gd name="connsiteY2" fmla="*/ 867567 h 869155"/>
                <a:gd name="connsiteX3" fmla="*/ 4476732 w 5025193"/>
                <a:gd name="connsiteY3" fmla="*/ 869155 h 869155"/>
                <a:gd name="connsiteX4" fmla="*/ 0 w 5025193"/>
                <a:gd name="connsiteY4" fmla="*/ 869154 h 869155"/>
                <a:gd name="connsiteX5" fmla="*/ 0 w 5025193"/>
                <a:gd name="connsiteY5" fmla="*/ 791 h 869155"/>
                <a:gd name="connsiteX6" fmla="*/ 4475125 w 5025193"/>
                <a:gd name="connsiteY6" fmla="*/ 792 h 869155"/>
                <a:gd name="connsiteX7" fmla="*/ 4475125 w 5025193"/>
                <a:gd name="connsiteY7" fmla="*/ 0 h 869155"/>
                <a:gd name="connsiteX8" fmla="*/ 4750159 w 5025193"/>
                <a:gd name="connsiteY8" fmla="*/ 0 h 86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5193" h="869155">
                  <a:moveTo>
                    <a:pt x="5025193" y="433784"/>
                  </a:moveTo>
                  <a:lnTo>
                    <a:pt x="4750159" y="867567"/>
                  </a:lnTo>
                  <a:lnTo>
                    <a:pt x="4476732" y="867567"/>
                  </a:lnTo>
                  <a:lnTo>
                    <a:pt x="4476732" y="869155"/>
                  </a:lnTo>
                  <a:lnTo>
                    <a:pt x="0" y="869154"/>
                  </a:lnTo>
                  <a:lnTo>
                    <a:pt x="0" y="791"/>
                  </a:lnTo>
                  <a:lnTo>
                    <a:pt x="4475125" y="792"/>
                  </a:lnTo>
                  <a:lnTo>
                    <a:pt x="4475125" y="0"/>
                  </a:lnTo>
                  <a:lnTo>
                    <a:pt x="4750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100"/>
            <p:cNvSpPr txBox="1"/>
            <p:nvPr/>
          </p:nvSpPr>
          <p:spPr>
            <a:xfrm rot="16200000">
              <a:off x="5391485" y="4231927"/>
              <a:ext cx="2800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Group Activity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33750" y="2151126"/>
            <a:ext cx="2819399" cy="634996"/>
            <a:chOff x="3333750" y="2151126"/>
            <a:chExt cx="2819399" cy="634996"/>
          </a:xfrm>
        </p:grpSpPr>
        <p:sp>
          <p:nvSpPr>
            <p:cNvPr id="66" name="Pentagon 65"/>
            <p:cNvSpPr/>
            <p:nvPr/>
          </p:nvSpPr>
          <p:spPr>
            <a:xfrm rot="10800000">
              <a:off x="3420264" y="2151126"/>
              <a:ext cx="2732885" cy="19202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7" name="Picture 7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750" y="2340673"/>
              <a:ext cx="2255085" cy="44544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7240906" y="981909"/>
            <a:ext cx="2495550" cy="5896709"/>
            <a:chOff x="7240906" y="981909"/>
            <a:chExt cx="2495550" cy="5896709"/>
          </a:xfrm>
        </p:grpSpPr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7240906" y="5999163"/>
              <a:ext cx="2495550" cy="879455"/>
            </a:xfrm>
            <a:custGeom>
              <a:avLst/>
              <a:gdLst>
                <a:gd name="T0" fmla="*/ 1572 w 1572"/>
                <a:gd name="T1" fmla="*/ 552 h 552"/>
                <a:gd name="T2" fmla="*/ 517 w 1572"/>
                <a:gd name="T3" fmla="*/ 552 h 552"/>
                <a:gd name="T4" fmla="*/ 0 w 1572"/>
                <a:gd name="T5" fmla="*/ 0 h 552"/>
                <a:gd name="T6" fmla="*/ 517 w 1572"/>
                <a:gd name="T7" fmla="*/ 0 h 552"/>
                <a:gd name="T8" fmla="*/ 1572 w 1572"/>
                <a:gd name="T9" fmla="*/ 552 h 552"/>
                <a:gd name="connsiteX0" fmla="*/ 10000 w 10000"/>
                <a:gd name="connsiteY0" fmla="*/ 10000 h 10036"/>
                <a:gd name="connsiteX1" fmla="*/ 3276 w 10000"/>
                <a:gd name="connsiteY1" fmla="*/ 10036 h 10036"/>
                <a:gd name="connsiteX2" fmla="*/ 0 w 10000"/>
                <a:gd name="connsiteY2" fmla="*/ 0 h 10036"/>
                <a:gd name="connsiteX3" fmla="*/ 3289 w 10000"/>
                <a:gd name="connsiteY3" fmla="*/ 0 h 10036"/>
                <a:gd name="connsiteX4" fmla="*/ 10000 w 10000"/>
                <a:gd name="connsiteY4" fmla="*/ 10000 h 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36">
                  <a:moveTo>
                    <a:pt x="10000" y="10000"/>
                  </a:moveTo>
                  <a:lnTo>
                    <a:pt x="3276" y="10036"/>
                  </a:lnTo>
                  <a:lnTo>
                    <a:pt x="0" y="0"/>
                  </a:lnTo>
                  <a:lnTo>
                    <a:pt x="3289" y="0"/>
                  </a:lnTo>
                  <a:lnTo>
                    <a:pt x="1000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rot="16200000">
              <a:off x="5140109" y="3088105"/>
              <a:ext cx="5025192" cy="812800"/>
            </a:xfrm>
            <a:custGeom>
              <a:avLst/>
              <a:gdLst>
                <a:gd name="connsiteX0" fmla="*/ 5025192 w 5025192"/>
                <a:gd name="connsiteY0" fmla="*/ 406797 h 812800"/>
                <a:gd name="connsiteX1" fmla="*/ 4750158 w 5025192"/>
                <a:gd name="connsiteY1" fmla="*/ 812800 h 812800"/>
                <a:gd name="connsiteX2" fmla="*/ 4476731 w 5025192"/>
                <a:gd name="connsiteY2" fmla="*/ 812800 h 812800"/>
                <a:gd name="connsiteX3" fmla="*/ 4475124 w 5025192"/>
                <a:gd name="connsiteY3" fmla="*/ 812800 h 812800"/>
                <a:gd name="connsiteX4" fmla="*/ 0 w 5025192"/>
                <a:gd name="connsiteY4" fmla="*/ 812800 h 812800"/>
                <a:gd name="connsiteX5" fmla="*/ 0 w 5025192"/>
                <a:gd name="connsiteY5" fmla="*/ 0 h 812800"/>
                <a:gd name="connsiteX6" fmla="*/ 4476731 w 5025192"/>
                <a:gd name="connsiteY6" fmla="*/ 0 h 812800"/>
                <a:gd name="connsiteX7" fmla="*/ 4476731 w 5025192"/>
                <a:gd name="connsiteY7" fmla="*/ 794 h 812800"/>
                <a:gd name="connsiteX8" fmla="*/ 4750158 w 5025192"/>
                <a:gd name="connsiteY8" fmla="*/ 794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5192" h="812800">
                  <a:moveTo>
                    <a:pt x="5025192" y="406797"/>
                  </a:moveTo>
                  <a:lnTo>
                    <a:pt x="4750158" y="812800"/>
                  </a:lnTo>
                  <a:lnTo>
                    <a:pt x="4476731" y="812800"/>
                  </a:lnTo>
                  <a:lnTo>
                    <a:pt x="4475124" y="812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4476731" y="0"/>
                  </a:lnTo>
                  <a:lnTo>
                    <a:pt x="4476731" y="794"/>
                  </a:lnTo>
                  <a:lnTo>
                    <a:pt x="4750158" y="7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100"/>
            <p:cNvSpPr txBox="1"/>
            <p:nvPr/>
          </p:nvSpPr>
          <p:spPr>
            <a:xfrm rot="16200000">
              <a:off x="6193787" y="4231927"/>
              <a:ext cx="2800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Discussion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TextBox 142"/>
          <p:cNvSpPr txBox="1"/>
          <p:nvPr/>
        </p:nvSpPr>
        <p:spPr>
          <a:xfrm>
            <a:off x="-39729" y="27873"/>
            <a:ext cx="5438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When and where during my lesson do I implement an AL activity?</a:t>
            </a:r>
            <a:endParaRPr lang="en-US" sz="3200" b="1" dirty="0">
              <a:solidFill>
                <a:schemeClr val="tx2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966952" y="3826728"/>
            <a:ext cx="2473765" cy="1571742"/>
            <a:chOff x="4554845" y="5185540"/>
            <a:chExt cx="1648149" cy="1383158"/>
          </a:xfrm>
        </p:grpSpPr>
        <p:sp>
          <p:nvSpPr>
            <p:cNvPr id="79" name="TextBox 78"/>
            <p:cNvSpPr txBox="1"/>
            <p:nvPr/>
          </p:nvSpPr>
          <p:spPr>
            <a:xfrm>
              <a:off x="4554845" y="5620729"/>
              <a:ext cx="1648149" cy="947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3"/>
                  </a:solidFill>
                </a:rPr>
                <a:t>Activities to check prior </a:t>
              </a:r>
              <a:r>
                <a:rPr lang="en-US" sz="1600" dirty="0" smtClean="0">
                  <a:solidFill>
                    <a:schemeClr val="accent3"/>
                  </a:solidFill>
                </a:rPr>
                <a:t>knowledge and </a:t>
              </a:r>
              <a:r>
                <a:rPr lang="en-US" sz="1600" dirty="0">
                  <a:solidFill>
                    <a:schemeClr val="accent3"/>
                  </a:solidFill>
                </a:rPr>
                <a:t>check </a:t>
              </a:r>
              <a:r>
                <a:rPr lang="en-US" sz="1600" dirty="0" smtClean="0">
                  <a:solidFill>
                    <a:schemeClr val="accent3"/>
                  </a:solidFill>
                </a:rPr>
                <a:t>understanding of lecture content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554845" y="5185540"/>
              <a:ext cx="1277070" cy="40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Begin/End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11"/>
          <p:cNvGrpSpPr/>
          <p:nvPr/>
        </p:nvGrpSpPr>
        <p:grpSpPr>
          <a:xfrm>
            <a:off x="6815537" y="3191733"/>
            <a:ext cx="2791161" cy="635730"/>
            <a:chOff x="6815537" y="3191733"/>
            <a:chExt cx="2791161" cy="635730"/>
          </a:xfrm>
        </p:grpSpPr>
        <p:sp>
          <p:nvSpPr>
            <p:cNvPr id="69" name="Pentagon 68"/>
            <p:cNvSpPr/>
            <p:nvPr/>
          </p:nvSpPr>
          <p:spPr>
            <a:xfrm rot="10800000" flipH="1">
              <a:off x="6815537" y="3191733"/>
              <a:ext cx="2732885" cy="192024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0" name="Picture 7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613" y="3382014"/>
              <a:ext cx="2255085" cy="445449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977956" y="1827062"/>
            <a:ext cx="2233935" cy="1756481"/>
            <a:chOff x="6202993" y="4993918"/>
            <a:chExt cx="1648150" cy="1560581"/>
          </a:xfrm>
        </p:grpSpPr>
        <p:sp>
          <p:nvSpPr>
            <p:cNvPr id="82" name="TextBox 81"/>
            <p:cNvSpPr txBox="1"/>
            <p:nvPr/>
          </p:nvSpPr>
          <p:spPr>
            <a:xfrm>
              <a:off x="6202994" y="5384948"/>
              <a:ext cx="164814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4"/>
                  </a:solidFill>
                </a:rPr>
                <a:t>Activities that clarify lecture misconceptions </a:t>
              </a:r>
            </a:p>
            <a:p>
              <a:endParaRPr lang="en-US" sz="1600" dirty="0">
                <a:solidFill>
                  <a:schemeClr val="accent4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chemeClr val="accent4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202993" y="4993918"/>
              <a:ext cx="1543971" cy="410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/>
                  </a:solidFill>
                </a:rPr>
                <a:t>After Lecture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064678" y="4246179"/>
            <a:ext cx="2032729" cy="2126327"/>
            <a:chOff x="7997780" y="5188126"/>
            <a:chExt cx="1648149" cy="1820184"/>
          </a:xfrm>
        </p:grpSpPr>
        <p:sp>
          <p:nvSpPr>
            <p:cNvPr id="85" name="TextBox 84"/>
            <p:cNvSpPr txBox="1"/>
            <p:nvPr/>
          </p:nvSpPr>
          <p:spPr>
            <a:xfrm>
              <a:off x="7997780" y="5623315"/>
              <a:ext cx="164814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/>
                  </a:solidFill>
                </a:rPr>
                <a:t>Activities that tap into student’s life experience in connection with new content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997780" y="5188126"/>
              <a:ext cx="1277070" cy="39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Relevance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0006251" y="2461332"/>
            <a:ext cx="2185749" cy="1548163"/>
            <a:chOff x="9841617" y="5158208"/>
            <a:chExt cx="1648149" cy="1295346"/>
          </a:xfrm>
        </p:grpSpPr>
        <p:sp>
          <p:nvSpPr>
            <p:cNvPr id="88" name="TextBox 87"/>
            <p:cNvSpPr txBox="1"/>
            <p:nvPr/>
          </p:nvSpPr>
          <p:spPr>
            <a:xfrm>
              <a:off x="9841617" y="5552247"/>
              <a:ext cx="1648149" cy="90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Activities that engage students in peer teaching and learning</a:t>
              </a:r>
            </a:p>
            <a:p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841617" y="5158208"/>
              <a:ext cx="1571756" cy="38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Collaboration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850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110"/>
          <p:cNvGrpSpPr/>
          <p:nvPr/>
        </p:nvGrpSpPr>
        <p:grpSpPr>
          <a:xfrm>
            <a:off x="7259438" y="929804"/>
            <a:ext cx="2067638" cy="1844271"/>
            <a:chOff x="4554845" y="5185540"/>
            <a:chExt cx="1648149" cy="1389296"/>
          </a:xfrm>
        </p:grpSpPr>
        <p:sp>
          <p:nvSpPr>
            <p:cNvPr id="63" name="TextBox 92"/>
            <p:cNvSpPr txBox="1"/>
            <p:nvPr/>
          </p:nvSpPr>
          <p:spPr>
            <a:xfrm>
              <a:off x="4554845" y="5620729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2 weeks analysis and development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4" name="TextBox 100"/>
            <p:cNvSpPr txBox="1"/>
            <p:nvPr/>
          </p:nvSpPr>
          <p:spPr>
            <a:xfrm>
              <a:off x="4554845" y="5185540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Timeline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5" name="Group 109"/>
          <p:cNvGrpSpPr/>
          <p:nvPr/>
        </p:nvGrpSpPr>
        <p:grpSpPr>
          <a:xfrm>
            <a:off x="7279493" y="3987407"/>
            <a:ext cx="2123083" cy="1824814"/>
            <a:chOff x="6202994" y="5185540"/>
            <a:chExt cx="1648149" cy="1389296"/>
          </a:xfrm>
        </p:grpSpPr>
        <p:sp>
          <p:nvSpPr>
            <p:cNvPr id="66" name="TextBox 101"/>
            <p:cNvSpPr txBox="1"/>
            <p:nvPr/>
          </p:nvSpPr>
          <p:spPr>
            <a:xfrm>
              <a:off x="6202994" y="5620729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 smtClean="0">
                  <a:solidFill>
                    <a:schemeClr val="accent4"/>
                  </a:solidFill>
                </a:rPr>
                <a:t>Use the Instructional Design </a:t>
              </a:r>
              <a:r>
                <a:rPr lang="en-US" dirty="0">
                  <a:solidFill>
                    <a:schemeClr val="accent4"/>
                  </a:solidFill>
                </a:rPr>
                <a:t>S</a:t>
              </a:r>
              <a:r>
                <a:rPr lang="en-US" dirty="0" smtClean="0">
                  <a:solidFill>
                    <a:schemeClr val="accent4"/>
                  </a:solidFill>
                </a:rPr>
                <a:t>trategies document to think through your course needs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67" name="TextBox 102"/>
            <p:cNvSpPr txBox="1"/>
            <p:nvPr/>
          </p:nvSpPr>
          <p:spPr>
            <a:xfrm>
              <a:off x="6202994" y="5185540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4"/>
                  </a:solidFill>
                </a:rPr>
                <a:t>Strategies</a:t>
              </a:r>
              <a:endParaRPr lang="en-US" sz="28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8" name="Group 108"/>
          <p:cNvGrpSpPr/>
          <p:nvPr/>
        </p:nvGrpSpPr>
        <p:grpSpPr>
          <a:xfrm>
            <a:off x="9402577" y="929804"/>
            <a:ext cx="2564523" cy="1784136"/>
            <a:chOff x="7997779" y="5188126"/>
            <a:chExt cx="1779503" cy="1389298"/>
          </a:xfrm>
        </p:grpSpPr>
        <p:sp>
          <p:nvSpPr>
            <p:cNvPr id="69" name="TextBox 103"/>
            <p:cNvSpPr txBox="1"/>
            <p:nvPr/>
          </p:nvSpPr>
          <p:spPr>
            <a:xfrm>
              <a:off x="7997781" y="5623317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Activities can be collaboratively designed to tailor your course and your session objectives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70" name="TextBox 104"/>
            <p:cNvSpPr txBox="1"/>
            <p:nvPr/>
          </p:nvSpPr>
          <p:spPr>
            <a:xfrm>
              <a:off x="7997779" y="5188126"/>
              <a:ext cx="1779503" cy="4454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Customize Activity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1" name="Group 107"/>
          <p:cNvGrpSpPr/>
          <p:nvPr/>
        </p:nvGrpSpPr>
        <p:grpSpPr>
          <a:xfrm>
            <a:off x="9622150" y="3987407"/>
            <a:ext cx="2155655" cy="1784338"/>
            <a:chOff x="9905316" y="5188126"/>
            <a:chExt cx="1648149" cy="1389296"/>
          </a:xfrm>
        </p:grpSpPr>
        <p:sp>
          <p:nvSpPr>
            <p:cNvPr id="72" name="TextBox 105"/>
            <p:cNvSpPr txBox="1"/>
            <p:nvPr/>
          </p:nvSpPr>
          <p:spPr>
            <a:xfrm>
              <a:off x="9905316" y="5623315"/>
              <a:ext cx="1648149" cy="9541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 smtClean="0">
                  <a:solidFill>
                    <a:schemeClr val="accent4"/>
                  </a:solidFill>
                </a:rPr>
                <a:t>A collection of activities, ideas, articles pertaining to AL is hosted at this </a:t>
              </a:r>
              <a:r>
                <a:rPr lang="en-US" dirty="0" smtClean="0">
                  <a:solidFill>
                    <a:schemeClr val="accent4"/>
                  </a:solidFill>
                  <a:hlinkClick r:id="rId4"/>
                </a:rPr>
                <a:t>link. 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3" name="TextBox 106"/>
            <p:cNvSpPr txBox="1"/>
            <p:nvPr/>
          </p:nvSpPr>
          <p:spPr>
            <a:xfrm>
              <a:off x="9905316" y="5188126"/>
              <a:ext cx="1277070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00" b="1" dirty="0" smtClean="0">
                  <a:solidFill>
                    <a:schemeClr val="accent4"/>
                  </a:solidFill>
                </a:rPr>
                <a:t>Repository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75" name="TextBox 142"/>
          <p:cNvSpPr txBox="1"/>
          <p:nvPr/>
        </p:nvSpPr>
        <p:spPr>
          <a:xfrm>
            <a:off x="532827" y="0"/>
            <a:ext cx="9416743" cy="9298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tx2"/>
                </a:solidFill>
              </a:rPr>
              <a:t>How do I go about designing my activity: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pSp>
        <p:nvGrpSpPr>
          <p:cNvPr id="99" name="Group98"/>
          <p:cNvGrpSpPr/>
          <p:nvPr/>
        </p:nvGrpSpPr>
        <p:grpSpPr>
          <a:xfrm>
            <a:off x="0" y="4087014"/>
            <a:ext cx="6985000" cy="1220788"/>
            <a:chOff x="-3175" y="4217988"/>
            <a:chExt cx="6985000" cy="1220788"/>
          </a:xfrm>
        </p:grpSpPr>
        <p:grpSp>
          <p:nvGrpSpPr>
            <p:cNvPr id="59" name="Grupare 58"/>
            <p:cNvGrpSpPr/>
            <p:nvPr/>
          </p:nvGrpSpPr>
          <p:grpSpPr>
            <a:xfrm>
              <a:off x="-3175" y="4217988"/>
              <a:ext cx="6985000" cy="1220788"/>
              <a:chOff x="-3175" y="3621088"/>
              <a:chExt cx="6985000" cy="1220788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Rectangle 9"/>
              <p:cNvSpPr>
                <a:spLocks noChangeArrowheads="1"/>
              </p:cNvSpPr>
              <p:nvPr/>
            </p:nvSpPr>
            <p:spPr bwMode="auto">
              <a:xfrm>
                <a:off x="2125663" y="3624263"/>
                <a:ext cx="4856162" cy="722312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1533525" y="3621088"/>
                <a:ext cx="592138" cy="1220788"/>
              </a:xfrm>
              <a:custGeom>
                <a:avLst/>
                <a:gdLst>
                  <a:gd name="T0" fmla="*/ 0 w 373"/>
                  <a:gd name="T1" fmla="*/ 769 h 769"/>
                  <a:gd name="T2" fmla="*/ 0 w 373"/>
                  <a:gd name="T3" fmla="*/ 108 h 769"/>
                  <a:gd name="T4" fmla="*/ 373 w 373"/>
                  <a:gd name="T5" fmla="*/ 0 h 769"/>
                  <a:gd name="T6" fmla="*/ 373 w 373"/>
                  <a:gd name="T7" fmla="*/ 458 h 769"/>
                  <a:gd name="T8" fmla="*/ 0 w 373"/>
                  <a:gd name="T9" fmla="*/ 76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769">
                    <a:moveTo>
                      <a:pt x="0" y="769"/>
                    </a:moveTo>
                    <a:lnTo>
                      <a:pt x="0" y="108"/>
                    </a:lnTo>
                    <a:lnTo>
                      <a:pt x="373" y="0"/>
                    </a:lnTo>
                    <a:lnTo>
                      <a:pt x="373" y="458"/>
                    </a:lnTo>
                    <a:lnTo>
                      <a:pt x="0" y="76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11"/>
              <p:cNvSpPr>
                <a:spLocks noChangeArrowheads="1"/>
              </p:cNvSpPr>
              <p:nvPr/>
            </p:nvSpPr>
            <p:spPr bwMode="auto">
              <a:xfrm>
                <a:off x="-3175" y="3792538"/>
                <a:ext cx="1536700" cy="104933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" name="Text 101"/>
            <p:cNvSpPr txBox="1"/>
            <p:nvPr/>
          </p:nvSpPr>
          <p:spPr>
            <a:xfrm>
              <a:off x="2125662" y="4428272"/>
              <a:ext cx="4091125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OPTION 2: On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your own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29977" y="4451345"/>
            <a:ext cx="658442" cy="576776"/>
            <a:chOff x="4166739" y="3266698"/>
            <a:chExt cx="905067" cy="728654"/>
          </a:xfrm>
          <a:solidFill>
            <a:schemeClr val="bg1"/>
          </a:solidFill>
        </p:grpSpPr>
        <p:sp>
          <p:nvSpPr>
            <p:cNvPr id="77" name="Freeform 43"/>
            <p:cNvSpPr>
              <a:spLocks noEditPoints="1"/>
            </p:cNvSpPr>
            <p:nvPr/>
          </p:nvSpPr>
          <p:spPr bwMode="auto">
            <a:xfrm>
              <a:off x="4166739" y="3266698"/>
              <a:ext cx="905067" cy="728654"/>
            </a:xfrm>
            <a:custGeom>
              <a:avLst/>
              <a:gdLst>
                <a:gd name="T0" fmla="*/ 144 w 150"/>
                <a:gd name="T1" fmla="*/ 22 h 121"/>
                <a:gd name="T2" fmla="*/ 110 w 150"/>
                <a:gd name="T3" fmla="*/ 22 h 121"/>
                <a:gd name="T4" fmla="*/ 102 w 150"/>
                <a:gd name="T5" fmla="*/ 2 h 121"/>
                <a:gd name="T6" fmla="*/ 99 w 150"/>
                <a:gd name="T7" fmla="*/ 0 h 121"/>
                <a:gd name="T8" fmla="*/ 51 w 150"/>
                <a:gd name="T9" fmla="*/ 0 h 121"/>
                <a:gd name="T10" fmla="*/ 48 w 150"/>
                <a:gd name="T11" fmla="*/ 2 h 121"/>
                <a:gd name="T12" fmla="*/ 40 w 150"/>
                <a:gd name="T13" fmla="*/ 22 h 121"/>
                <a:gd name="T14" fmla="*/ 7 w 150"/>
                <a:gd name="T15" fmla="*/ 22 h 121"/>
                <a:gd name="T16" fmla="*/ 0 w 150"/>
                <a:gd name="T17" fmla="*/ 29 h 121"/>
                <a:gd name="T18" fmla="*/ 0 w 150"/>
                <a:gd name="T19" fmla="*/ 115 h 121"/>
                <a:gd name="T20" fmla="*/ 7 w 150"/>
                <a:gd name="T21" fmla="*/ 121 h 121"/>
                <a:gd name="T22" fmla="*/ 144 w 150"/>
                <a:gd name="T23" fmla="*/ 121 h 121"/>
                <a:gd name="T24" fmla="*/ 150 w 150"/>
                <a:gd name="T25" fmla="*/ 115 h 121"/>
                <a:gd name="T26" fmla="*/ 150 w 150"/>
                <a:gd name="T27" fmla="*/ 29 h 121"/>
                <a:gd name="T28" fmla="*/ 144 w 150"/>
                <a:gd name="T29" fmla="*/ 22 h 121"/>
                <a:gd name="T30" fmla="*/ 131 w 150"/>
                <a:gd name="T31" fmla="*/ 36 h 121"/>
                <a:gd name="T32" fmla="*/ 75 w 150"/>
                <a:gd name="T33" fmla="*/ 65 h 121"/>
                <a:gd name="T34" fmla="*/ 19 w 150"/>
                <a:gd name="T35" fmla="*/ 36 h 121"/>
                <a:gd name="T36" fmla="*/ 131 w 150"/>
                <a:gd name="T37" fmla="*/ 36 h 121"/>
                <a:gd name="T38" fmla="*/ 54 w 150"/>
                <a:gd name="T39" fmla="*/ 7 h 121"/>
                <a:gd name="T40" fmla="*/ 97 w 150"/>
                <a:gd name="T41" fmla="*/ 7 h 121"/>
                <a:gd name="T42" fmla="*/ 103 w 150"/>
                <a:gd name="T43" fmla="*/ 22 h 121"/>
                <a:gd name="T44" fmla="*/ 47 w 150"/>
                <a:gd name="T45" fmla="*/ 22 h 121"/>
                <a:gd name="T46" fmla="*/ 54 w 150"/>
                <a:gd name="T47" fmla="*/ 7 h 121"/>
                <a:gd name="T48" fmla="*/ 14 w 150"/>
                <a:gd name="T49" fmla="*/ 108 h 121"/>
                <a:gd name="T50" fmla="*/ 14 w 150"/>
                <a:gd name="T51" fmla="*/ 40 h 121"/>
                <a:gd name="T52" fmla="*/ 75 w 150"/>
                <a:gd name="T53" fmla="*/ 72 h 121"/>
                <a:gd name="T54" fmla="*/ 137 w 150"/>
                <a:gd name="T55" fmla="*/ 40 h 121"/>
                <a:gd name="T56" fmla="*/ 137 w 150"/>
                <a:gd name="T57" fmla="*/ 108 h 121"/>
                <a:gd name="T58" fmla="*/ 14 w 150"/>
                <a:gd name="T59" fmla="*/ 108 h 121"/>
                <a:gd name="T60" fmla="*/ 14 w 150"/>
                <a:gd name="T61" fmla="*/ 108 h 121"/>
                <a:gd name="T62" fmla="*/ 14 w 150"/>
                <a:gd name="T63" fmla="*/ 10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21">
                  <a:moveTo>
                    <a:pt x="144" y="22"/>
                  </a:moveTo>
                  <a:cubicBezTo>
                    <a:pt x="110" y="22"/>
                    <a:pt x="110" y="22"/>
                    <a:pt x="110" y="2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1"/>
                    <a:pt x="101" y="0"/>
                    <a:pt x="9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49" y="1"/>
                    <a:pt x="48" y="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3" y="22"/>
                    <a:pt x="0" y="25"/>
                    <a:pt x="0" y="2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8"/>
                    <a:pt x="3" y="121"/>
                    <a:pt x="7" y="121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7" y="121"/>
                    <a:pt x="150" y="118"/>
                    <a:pt x="150" y="115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50" y="25"/>
                    <a:pt x="147" y="22"/>
                    <a:pt x="144" y="22"/>
                  </a:cubicBezTo>
                  <a:close/>
                  <a:moveTo>
                    <a:pt x="131" y="36"/>
                  </a:moveTo>
                  <a:cubicBezTo>
                    <a:pt x="118" y="47"/>
                    <a:pt x="95" y="65"/>
                    <a:pt x="75" y="65"/>
                  </a:cubicBezTo>
                  <a:cubicBezTo>
                    <a:pt x="55" y="65"/>
                    <a:pt x="32" y="47"/>
                    <a:pt x="19" y="36"/>
                  </a:cubicBezTo>
                  <a:lnTo>
                    <a:pt x="131" y="36"/>
                  </a:lnTo>
                  <a:close/>
                  <a:moveTo>
                    <a:pt x="54" y="7"/>
                  </a:moveTo>
                  <a:cubicBezTo>
                    <a:pt x="97" y="7"/>
                    <a:pt x="97" y="7"/>
                    <a:pt x="97" y="7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47" y="22"/>
                    <a:pt x="47" y="22"/>
                    <a:pt x="47" y="22"/>
                  </a:cubicBezTo>
                  <a:lnTo>
                    <a:pt x="54" y="7"/>
                  </a:lnTo>
                  <a:close/>
                  <a:moveTo>
                    <a:pt x="14" y="108"/>
                  </a:moveTo>
                  <a:cubicBezTo>
                    <a:pt x="14" y="40"/>
                    <a:pt x="14" y="40"/>
                    <a:pt x="14" y="40"/>
                  </a:cubicBezTo>
                  <a:cubicBezTo>
                    <a:pt x="27" y="52"/>
                    <a:pt x="52" y="72"/>
                    <a:pt x="75" y="72"/>
                  </a:cubicBezTo>
                  <a:cubicBezTo>
                    <a:pt x="98" y="72"/>
                    <a:pt x="123" y="52"/>
                    <a:pt x="137" y="40"/>
                  </a:cubicBezTo>
                  <a:cubicBezTo>
                    <a:pt x="137" y="108"/>
                    <a:pt x="137" y="108"/>
                    <a:pt x="137" y="108"/>
                  </a:cubicBezTo>
                  <a:lnTo>
                    <a:pt x="14" y="108"/>
                  </a:lnTo>
                  <a:close/>
                  <a:moveTo>
                    <a:pt x="14" y="108"/>
                  </a:moveTo>
                  <a:cubicBezTo>
                    <a:pt x="14" y="108"/>
                    <a:pt x="14" y="108"/>
                    <a:pt x="14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4"/>
            <p:cNvSpPr>
              <a:spLocks noEditPoints="1"/>
            </p:cNvSpPr>
            <p:nvPr/>
          </p:nvSpPr>
          <p:spPr bwMode="auto">
            <a:xfrm>
              <a:off x="4570695" y="3507026"/>
              <a:ext cx="102267" cy="102267"/>
            </a:xfrm>
            <a:custGeom>
              <a:avLst/>
              <a:gdLst>
                <a:gd name="T0" fmla="*/ 17 w 17"/>
                <a:gd name="T1" fmla="*/ 9 h 17"/>
                <a:gd name="T2" fmla="*/ 8 w 17"/>
                <a:gd name="T3" fmla="*/ 17 h 17"/>
                <a:gd name="T4" fmla="*/ 0 w 17"/>
                <a:gd name="T5" fmla="*/ 9 h 17"/>
                <a:gd name="T6" fmla="*/ 8 w 17"/>
                <a:gd name="T7" fmla="*/ 0 h 17"/>
                <a:gd name="T8" fmla="*/ 17 w 17"/>
                <a:gd name="T9" fmla="*/ 9 h 17"/>
                <a:gd name="T10" fmla="*/ 17 w 17"/>
                <a:gd name="T11" fmla="*/ 9 h 17"/>
                <a:gd name="T12" fmla="*/ 17 w 17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7" y="13"/>
                    <a:pt x="13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lose/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98"/>
          <p:cNvGrpSpPr/>
          <p:nvPr/>
        </p:nvGrpSpPr>
        <p:grpSpPr>
          <a:xfrm>
            <a:off x="0" y="1474122"/>
            <a:ext cx="6985000" cy="1239818"/>
            <a:chOff x="-3175" y="4217988"/>
            <a:chExt cx="6985000" cy="1220788"/>
          </a:xfrm>
          <a:solidFill>
            <a:schemeClr val="accent1"/>
          </a:solidFill>
        </p:grpSpPr>
        <p:grpSp>
          <p:nvGrpSpPr>
            <p:cNvPr id="51" name="Grupare 58"/>
            <p:cNvGrpSpPr/>
            <p:nvPr/>
          </p:nvGrpSpPr>
          <p:grpSpPr>
            <a:xfrm>
              <a:off x="-3175" y="4217988"/>
              <a:ext cx="6985000" cy="1220788"/>
              <a:chOff x="-3175" y="3621088"/>
              <a:chExt cx="6985000" cy="1220788"/>
            </a:xfrm>
            <a:grp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2125663" y="3624263"/>
                <a:ext cx="4856162" cy="722312"/>
              </a:xfrm>
              <a:prstGeom prst="homePlat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1533525" y="3621088"/>
                <a:ext cx="592138" cy="1220788"/>
              </a:xfrm>
              <a:custGeom>
                <a:avLst/>
                <a:gdLst>
                  <a:gd name="T0" fmla="*/ 0 w 373"/>
                  <a:gd name="T1" fmla="*/ 769 h 769"/>
                  <a:gd name="T2" fmla="*/ 0 w 373"/>
                  <a:gd name="T3" fmla="*/ 108 h 769"/>
                  <a:gd name="T4" fmla="*/ 373 w 373"/>
                  <a:gd name="T5" fmla="*/ 0 h 769"/>
                  <a:gd name="T6" fmla="*/ 373 w 373"/>
                  <a:gd name="T7" fmla="*/ 458 h 769"/>
                  <a:gd name="T8" fmla="*/ 0 w 373"/>
                  <a:gd name="T9" fmla="*/ 76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769">
                    <a:moveTo>
                      <a:pt x="0" y="769"/>
                    </a:moveTo>
                    <a:lnTo>
                      <a:pt x="0" y="108"/>
                    </a:lnTo>
                    <a:lnTo>
                      <a:pt x="373" y="0"/>
                    </a:lnTo>
                    <a:lnTo>
                      <a:pt x="373" y="458"/>
                    </a:lnTo>
                    <a:lnTo>
                      <a:pt x="0" y="7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-3175" y="3792538"/>
                <a:ext cx="1536700" cy="1049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Text 101"/>
            <p:cNvSpPr txBox="1"/>
            <p:nvPr/>
          </p:nvSpPr>
          <p:spPr>
            <a:xfrm>
              <a:off x="2236966" y="4428272"/>
              <a:ext cx="4091125" cy="400110"/>
            </a:xfrm>
            <a:prstGeom prst="rect">
              <a:avLst/>
            </a:prstGeom>
            <a:grpFill/>
          </p:spPr>
          <p:txBody>
            <a:bodyPr wrap="square" rtlCol="0">
              <a:norm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OPTION 1: ETA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Consult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89596" y="1764036"/>
            <a:ext cx="648742" cy="675524"/>
            <a:chOff x="7612063" y="1897063"/>
            <a:chExt cx="450851" cy="496887"/>
          </a:xfrm>
          <a:solidFill>
            <a:schemeClr val="bg1"/>
          </a:solidFill>
        </p:grpSpPr>
        <p:sp>
          <p:nvSpPr>
            <p:cNvPr id="80" name="Freeform 55"/>
            <p:cNvSpPr>
              <a:spLocks noEditPoints="1"/>
            </p:cNvSpPr>
            <p:nvPr/>
          </p:nvSpPr>
          <p:spPr bwMode="auto">
            <a:xfrm>
              <a:off x="7685088" y="1973263"/>
              <a:ext cx="304800" cy="420687"/>
            </a:xfrm>
            <a:custGeom>
              <a:avLst/>
              <a:gdLst>
                <a:gd name="T0" fmla="*/ 46 w 92"/>
                <a:gd name="T1" fmla="*/ 0 h 127"/>
                <a:gd name="T2" fmla="*/ 0 w 92"/>
                <a:gd name="T3" fmla="*/ 44 h 127"/>
                <a:gd name="T4" fmla="*/ 11 w 92"/>
                <a:gd name="T5" fmla="*/ 77 h 127"/>
                <a:gd name="T6" fmla="*/ 16 w 92"/>
                <a:gd name="T7" fmla="*/ 86 h 127"/>
                <a:gd name="T8" fmla="*/ 25 w 92"/>
                <a:gd name="T9" fmla="*/ 101 h 127"/>
                <a:gd name="T10" fmla="*/ 25 w 92"/>
                <a:gd name="T11" fmla="*/ 113 h 127"/>
                <a:gd name="T12" fmla="*/ 25 w 92"/>
                <a:gd name="T13" fmla="*/ 113 h 127"/>
                <a:gd name="T14" fmla="*/ 35 w 92"/>
                <a:gd name="T15" fmla="*/ 123 h 127"/>
                <a:gd name="T16" fmla="*/ 38 w 92"/>
                <a:gd name="T17" fmla="*/ 126 h 127"/>
                <a:gd name="T18" fmla="*/ 42 w 92"/>
                <a:gd name="T19" fmla="*/ 127 h 127"/>
                <a:gd name="T20" fmla="*/ 50 w 92"/>
                <a:gd name="T21" fmla="*/ 127 h 127"/>
                <a:gd name="T22" fmla="*/ 54 w 92"/>
                <a:gd name="T23" fmla="*/ 126 h 127"/>
                <a:gd name="T24" fmla="*/ 57 w 92"/>
                <a:gd name="T25" fmla="*/ 123 h 127"/>
                <a:gd name="T26" fmla="*/ 67 w 92"/>
                <a:gd name="T27" fmla="*/ 113 h 127"/>
                <a:gd name="T28" fmla="*/ 68 w 92"/>
                <a:gd name="T29" fmla="*/ 101 h 127"/>
                <a:gd name="T30" fmla="*/ 76 w 92"/>
                <a:gd name="T31" fmla="*/ 86 h 127"/>
                <a:gd name="T32" fmla="*/ 81 w 92"/>
                <a:gd name="T33" fmla="*/ 77 h 127"/>
                <a:gd name="T34" fmla="*/ 92 w 92"/>
                <a:gd name="T35" fmla="*/ 44 h 127"/>
                <a:gd name="T36" fmla="*/ 46 w 92"/>
                <a:gd name="T37" fmla="*/ 0 h 127"/>
                <a:gd name="T38" fmla="*/ 71 w 92"/>
                <a:gd name="T39" fmla="*/ 70 h 127"/>
                <a:gd name="T40" fmla="*/ 64 w 92"/>
                <a:gd name="T41" fmla="*/ 86 h 127"/>
                <a:gd name="T42" fmla="*/ 60 w 92"/>
                <a:gd name="T43" fmla="*/ 92 h 127"/>
                <a:gd name="T44" fmla="*/ 32 w 92"/>
                <a:gd name="T45" fmla="*/ 92 h 127"/>
                <a:gd name="T46" fmla="*/ 28 w 92"/>
                <a:gd name="T47" fmla="*/ 86 h 127"/>
                <a:gd name="T48" fmla="*/ 21 w 92"/>
                <a:gd name="T49" fmla="*/ 70 h 127"/>
                <a:gd name="T50" fmla="*/ 12 w 92"/>
                <a:gd name="T51" fmla="*/ 44 h 127"/>
                <a:gd name="T52" fmla="*/ 46 w 92"/>
                <a:gd name="T53" fmla="*/ 12 h 127"/>
                <a:gd name="T54" fmla="*/ 80 w 92"/>
                <a:gd name="T55" fmla="*/ 44 h 127"/>
                <a:gd name="T56" fmla="*/ 71 w 92"/>
                <a:gd name="T57" fmla="*/ 70 h 127"/>
                <a:gd name="T58" fmla="*/ 71 w 92"/>
                <a:gd name="T59" fmla="*/ 70 h 127"/>
                <a:gd name="T60" fmla="*/ 71 w 92"/>
                <a:gd name="T61" fmla="*/ 7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27">
                  <a:moveTo>
                    <a:pt x="46" y="0"/>
                  </a:moveTo>
                  <a:cubicBezTo>
                    <a:pt x="21" y="0"/>
                    <a:pt x="0" y="20"/>
                    <a:pt x="0" y="44"/>
                  </a:cubicBezTo>
                  <a:cubicBezTo>
                    <a:pt x="0" y="60"/>
                    <a:pt x="7" y="70"/>
                    <a:pt x="11" y="77"/>
                  </a:cubicBezTo>
                  <a:cubicBezTo>
                    <a:pt x="14" y="81"/>
                    <a:pt x="16" y="83"/>
                    <a:pt x="16" y="86"/>
                  </a:cubicBezTo>
                  <a:cubicBezTo>
                    <a:pt x="16" y="92"/>
                    <a:pt x="19" y="97"/>
                    <a:pt x="25" y="101"/>
                  </a:cubicBezTo>
                  <a:cubicBezTo>
                    <a:pt x="25" y="105"/>
                    <a:pt x="25" y="113"/>
                    <a:pt x="25" y="113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5" y="115"/>
                    <a:pt x="26" y="120"/>
                    <a:pt x="35" y="123"/>
                  </a:cubicBezTo>
                  <a:cubicBezTo>
                    <a:pt x="36" y="124"/>
                    <a:pt x="37" y="125"/>
                    <a:pt x="38" y="126"/>
                  </a:cubicBezTo>
                  <a:cubicBezTo>
                    <a:pt x="39" y="127"/>
                    <a:pt x="40" y="127"/>
                    <a:pt x="42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2" y="127"/>
                    <a:pt x="53" y="127"/>
                    <a:pt x="54" y="126"/>
                  </a:cubicBezTo>
                  <a:cubicBezTo>
                    <a:pt x="55" y="125"/>
                    <a:pt x="56" y="124"/>
                    <a:pt x="57" y="123"/>
                  </a:cubicBezTo>
                  <a:cubicBezTo>
                    <a:pt x="66" y="120"/>
                    <a:pt x="67" y="115"/>
                    <a:pt x="67" y="113"/>
                  </a:cubicBezTo>
                  <a:cubicBezTo>
                    <a:pt x="67" y="113"/>
                    <a:pt x="67" y="105"/>
                    <a:pt x="68" y="101"/>
                  </a:cubicBezTo>
                  <a:cubicBezTo>
                    <a:pt x="73" y="97"/>
                    <a:pt x="76" y="92"/>
                    <a:pt x="76" y="86"/>
                  </a:cubicBezTo>
                  <a:cubicBezTo>
                    <a:pt x="76" y="83"/>
                    <a:pt x="78" y="81"/>
                    <a:pt x="81" y="77"/>
                  </a:cubicBezTo>
                  <a:cubicBezTo>
                    <a:pt x="85" y="70"/>
                    <a:pt x="92" y="60"/>
                    <a:pt x="92" y="44"/>
                  </a:cubicBezTo>
                  <a:cubicBezTo>
                    <a:pt x="92" y="20"/>
                    <a:pt x="71" y="0"/>
                    <a:pt x="46" y="0"/>
                  </a:cubicBezTo>
                  <a:close/>
                  <a:moveTo>
                    <a:pt x="71" y="70"/>
                  </a:moveTo>
                  <a:cubicBezTo>
                    <a:pt x="68" y="75"/>
                    <a:pt x="64" y="80"/>
                    <a:pt x="64" y="86"/>
                  </a:cubicBezTo>
                  <a:cubicBezTo>
                    <a:pt x="64" y="89"/>
                    <a:pt x="62" y="91"/>
                    <a:pt x="60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0" y="91"/>
                    <a:pt x="28" y="89"/>
                    <a:pt x="28" y="86"/>
                  </a:cubicBezTo>
                  <a:cubicBezTo>
                    <a:pt x="28" y="80"/>
                    <a:pt x="24" y="75"/>
                    <a:pt x="21" y="70"/>
                  </a:cubicBezTo>
                  <a:cubicBezTo>
                    <a:pt x="17" y="64"/>
                    <a:pt x="12" y="57"/>
                    <a:pt x="12" y="44"/>
                  </a:cubicBezTo>
                  <a:cubicBezTo>
                    <a:pt x="12" y="26"/>
                    <a:pt x="27" y="12"/>
                    <a:pt x="46" y="12"/>
                  </a:cubicBezTo>
                  <a:cubicBezTo>
                    <a:pt x="65" y="12"/>
                    <a:pt x="80" y="26"/>
                    <a:pt x="80" y="44"/>
                  </a:cubicBezTo>
                  <a:cubicBezTo>
                    <a:pt x="80" y="57"/>
                    <a:pt x="75" y="64"/>
                    <a:pt x="71" y="70"/>
                  </a:cubicBezTo>
                  <a:close/>
                  <a:moveTo>
                    <a:pt x="71" y="70"/>
                  </a:moveTo>
                  <a:cubicBezTo>
                    <a:pt x="71" y="70"/>
                    <a:pt x="71" y="70"/>
                    <a:pt x="71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6"/>
            <p:cNvSpPr>
              <a:spLocks noEditPoints="1"/>
            </p:cNvSpPr>
            <p:nvPr/>
          </p:nvSpPr>
          <p:spPr bwMode="auto">
            <a:xfrm>
              <a:off x="7827963" y="1897063"/>
              <a:ext cx="19050" cy="46037"/>
            </a:xfrm>
            <a:custGeom>
              <a:avLst/>
              <a:gdLst>
                <a:gd name="T0" fmla="*/ 3 w 6"/>
                <a:gd name="T1" fmla="*/ 14 h 14"/>
                <a:gd name="T2" fmla="*/ 6 w 6"/>
                <a:gd name="T3" fmla="*/ 12 h 14"/>
                <a:gd name="T4" fmla="*/ 6 w 6"/>
                <a:gd name="T5" fmla="*/ 3 h 14"/>
                <a:gd name="T6" fmla="*/ 3 w 6"/>
                <a:gd name="T7" fmla="*/ 0 h 14"/>
                <a:gd name="T8" fmla="*/ 0 w 6"/>
                <a:gd name="T9" fmla="*/ 3 h 14"/>
                <a:gd name="T10" fmla="*/ 0 w 6"/>
                <a:gd name="T11" fmla="*/ 12 h 14"/>
                <a:gd name="T12" fmla="*/ 3 w 6"/>
                <a:gd name="T13" fmla="*/ 14 h 14"/>
                <a:gd name="T14" fmla="*/ 3 w 6"/>
                <a:gd name="T15" fmla="*/ 14 h 14"/>
                <a:gd name="T16" fmla="*/ 3 w 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4">
                  <a:moveTo>
                    <a:pt x="3" y="14"/>
                  </a:moveTo>
                  <a:cubicBezTo>
                    <a:pt x="5" y="14"/>
                    <a:pt x="6" y="13"/>
                    <a:pt x="6" y="1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3" y="14"/>
                  </a:cubicBezTo>
                  <a:close/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7718426" y="1924050"/>
              <a:ext cx="36513" cy="46037"/>
            </a:xfrm>
            <a:custGeom>
              <a:avLst/>
              <a:gdLst>
                <a:gd name="T0" fmla="*/ 5 w 11"/>
                <a:gd name="T1" fmla="*/ 13 h 14"/>
                <a:gd name="T2" fmla="*/ 8 w 11"/>
                <a:gd name="T3" fmla="*/ 14 h 14"/>
                <a:gd name="T4" fmla="*/ 9 w 11"/>
                <a:gd name="T5" fmla="*/ 14 h 14"/>
                <a:gd name="T6" fmla="*/ 10 w 11"/>
                <a:gd name="T7" fmla="*/ 10 h 14"/>
                <a:gd name="T8" fmla="*/ 6 w 11"/>
                <a:gd name="T9" fmla="*/ 2 h 14"/>
                <a:gd name="T10" fmla="*/ 2 w 11"/>
                <a:gd name="T11" fmla="*/ 1 h 14"/>
                <a:gd name="T12" fmla="*/ 1 w 11"/>
                <a:gd name="T13" fmla="*/ 5 h 14"/>
                <a:gd name="T14" fmla="*/ 5 w 11"/>
                <a:gd name="T15" fmla="*/ 13 h 14"/>
                <a:gd name="T16" fmla="*/ 5 w 11"/>
                <a:gd name="T17" fmla="*/ 13 h 14"/>
                <a:gd name="T18" fmla="*/ 5 w 11"/>
                <a:gd name="T1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5" y="13"/>
                  </a:moveTo>
                  <a:cubicBezTo>
                    <a:pt x="6" y="13"/>
                    <a:pt x="7" y="14"/>
                    <a:pt x="8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11" y="13"/>
                    <a:pt x="11" y="11"/>
                    <a:pt x="1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2"/>
                    <a:pt x="0" y="4"/>
                    <a:pt x="1" y="5"/>
                  </a:cubicBezTo>
                  <a:lnTo>
                    <a:pt x="5" y="13"/>
                  </a:lnTo>
                  <a:close/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8"/>
            <p:cNvSpPr>
              <a:spLocks noEditPoints="1"/>
            </p:cNvSpPr>
            <p:nvPr/>
          </p:nvSpPr>
          <p:spPr bwMode="auto">
            <a:xfrm>
              <a:off x="7639051" y="2003425"/>
              <a:ext cx="46038" cy="36512"/>
            </a:xfrm>
            <a:custGeom>
              <a:avLst/>
              <a:gdLst>
                <a:gd name="T0" fmla="*/ 13 w 14"/>
                <a:gd name="T1" fmla="*/ 5 h 11"/>
                <a:gd name="T2" fmla="*/ 5 w 14"/>
                <a:gd name="T3" fmla="*/ 1 h 11"/>
                <a:gd name="T4" fmla="*/ 1 w 14"/>
                <a:gd name="T5" fmla="*/ 2 h 11"/>
                <a:gd name="T6" fmla="*/ 2 w 14"/>
                <a:gd name="T7" fmla="*/ 6 h 11"/>
                <a:gd name="T8" fmla="*/ 10 w 14"/>
                <a:gd name="T9" fmla="*/ 10 h 11"/>
                <a:gd name="T10" fmla="*/ 11 w 14"/>
                <a:gd name="T11" fmla="*/ 11 h 11"/>
                <a:gd name="T12" fmla="*/ 14 w 14"/>
                <a:gd name="T13" fmla="*/ 9 h 11"/>
                <a:gd name="T14" fmla="*/ 13 w 14"/>
                <a:gd name="T15" fmla="*/ 5 h 11"/>
                <a:gd name="T16" fmla="*/ 13 w 14"/>
                <a:gd name="T17" fmla="*/ 5 h 11"/>
                <a:gd name="T18" fmla="*/ 13 w 14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">
                  <a:moveTo>
                    <a:pt x="13" y="5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2" y="11"/>
                    <a:pt x="13" y="10"/>
                    <a:pt x="14" y="9"/>
                  </a:cubicBezTo>
                  <a:cubicBezTo>
                    <a:pt x="14" y="8"/>
                    <a:pt x="14" y="6"/>
                    <a:pt x="13" y="5"/>
                  </a:cubicBezTo>
                  <a:close/>
                  <a:moveTo>
                    <a:pt x="13" y="5"/>
                  </a:moveTo>
                  <a:cubicBezTo>
                    <a:pt x="13" y="5"/>
                    <a:pt x="13" y="5"/>
                    <a:pt x="1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9"/>
            <p:cNvSpPr>
              <a:spLocks noEditPoints="1"/>
            </p:cNvSpPr>
            <p:nvPr/>
          </p:nvSpPr>
          <p:spPr bwMode="auto">
            <a:xfrm>
              <a:off x="7612063" y="2112963"/>
              <a:ext cx="46038" cy="19050"/>
            </a:xfrm>
            <a:custGeom>
              <a:avLst/>
              <a:gdLst>
                <a:gd name="T0" fmla="*/ 14 w 14"/>
                <a:gd name="T1" fmla="*/ 3 h 6"/>
                <a:gd name="T2" fmla="*/ 12 w 14"/>
                <a:gd name="T3" fmla="*/ 0 h 6"/>
                <a:gd name="T4" fmla="*/ 3 w 14"/>
                <a:gd name="T5" fmla="*/ 0 h 6"/>
                <a:gd name="T6" fmla="*/ 0 w 14"/>
                <a:gd name="T7" fmla="*/ 3 h 6"/>
                <a:gd name="T8" fmla="*/ 3 w 14"/>
                <a:gd name="T9" fmla="*/ 6 h 6"/>
                <a:gd name="T10" fmla="*/ 12 w 14"/>
                <a:gd name="T11" fmla="*/ 6 h 6"/>
                <a:gd name="T12" fmla="*/ 14 w 14"/>
                <a:gd name="T13" fmla="*/ 3 h 6"/>
                <a:gd name="T14" fmla="*/ 14 w 14"/>
                <a:gd name="T15" fmla="*/ 3 h 6"/>
                <a:gd name="T16" fmla="*/ 14 w 14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">
                  <a:moveTo>
                    <a:pt x="14" y="3"/>
                  </a:moveTo>
                  <a:cubicBezTo>
                    <a:pt x="14" y="1"/>
                    <a:pt x="13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4" y="5"/>
                    <a:pt x="14" y="3"/>
                  </a:cubicBezTo>
                  <a:close/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0"/>
            <p:cNvSpPr>
              <a:spLocks noEditPoints="1"/>
            </p:cNvSpPr>
            <p:nvPr/>
          </p:nvSpPr>
          <p:spPr bwMode="auto">
            <a:xfrm>
              <a:off x="7639051" y="2205038"/>
              <a:ext cx="46038" cy="33337"/>
            </a:xfrm>
            <a:custGeom>
              <a:avLst/>
              <a:gdLst>
                <a:gd name="T0" fmla="*/ 10 w 14"/>
                <a:gd name="T1" fmla="*/ 1 h 10"/>
                <a:gd name="T2" fmla="*/ 2 w 14"/>
                <a:gd name="T3" fmla="*/ 5 h 10"/>
                <a:gd name="T4" fmla="*/ 1 w 14"/>
                <a:gd name="T5" fmla="*/ 9 h 10"/>
                <a:gd name="T6" fmla="*/ 4 w 14"/>
                <a:gd name="T7" fmla="*/ 10 h 10"/>
                <a:gd name="T8" fmla="*/ 5 w 14"/>
                <a:gd name="T9" fmla="*/ 10 h 10"/>
                <a:gd name="T10" fmla="*/ 13 w 14"/>
                <a:gd name="T11" fmla="*/ 6 h 10"/>
                <a:gd name="T12" fmla="*/ 14 w 14"/>
                <a:gd name="T13" fmla="*/ 2 h 10"/>
                <a:gd name="T14" fmla="*/ 10 w 14"/>
                <a:gd name="T15" fmla="*/ 1 h 10"/>
                <a:gd name="T16" fmla="*/ 10 w 14"/>
                <a:gd name="T17" fmla="*/ 1 h 10"/>
                <a:gd name="T18" fmla="*/ 10 w 14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0">
                  <a:moveTo>
                    <a:pt x="10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0" y="8"/>
                    <a:pt x="1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3"/>
                    <a:pt x="14" y="2"/>
                  </a:cubicBezTo>
                  <a:cubicBezTo>
                    <a:pt x="13" y="0"/>
                    <a:pt x="11" y="0"/>
                    <a:pt x="10" y="1"/>
                  </a:cubicBezTo>
                  <a:close/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1"/>
            <p:cNvSpPr>
              <a:spLocks noEditPoints="1"/>
            </p:cNvSpPr>
            <p:nvPr/>
          </p:nvSpPr>
          <p:spPr bwMode="auto">
            <a:xfrm>
              <a:off x="7989888" y="2205038"/>
              <a:ext cx="46038" cy="33337"/>
            </a:xfrm>
            <a:custGeom>
              <a:avLst/>
              <a:gdLst>
                <a:gd name="T0" fmla="*/ 12 w 14"/>
                <a:gd name="T1" fmla="*/ 5 h 10"/>
                <a:gd name="T2" fmla="*/ 4 w 14"/>
                <a:gd name="T3" fmla="*/ 1 h 10"/>
                <a:gd name="T4" fmla="*/ 0 w 14"/>
                <a:gd name="T5" fmla="*/ 2 h 10"/>
                <a:gd name="T6" fmla="*/ 1 w 14"/>
                <a:gd name="T7" fmla="*/ 6 h 10"/>
                <a:gd name="T8" fmla="*/ 9 w 14"/>
                <a:gd name="T9" fmla="*/ 10 h 10"/>
                <a:gd name="T10" fmla="*/ 10 w 14"/>
                <a:gd name="T11" fmla="*/ 10 h 10"/>
                <a:gd name="T12" fmla="*/ 13 w 14"/>
                <a:gd name="T13" fmla="*/ 9 h 10"/>
                <a:gd name="T14" fmla="*/ 12 w 14"/>
                <a:gd name="T15" fmla="*/ 5 h 10"/>
                <a:gd name="T16" fmla="*/ 12 w 14"/>
                <a:gd name="T17" fmla="*/ 5 h 10"/>
                <a:gd name="T18" fmla="*/ 12 w 14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0">
                  <a:moveTo>
                    <a:pt x="12" y="5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1" y="0"/>
                    <a:pt x="0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1" y="10"/>
                    <a:pt x="12" y="10"/>
                    <a:pt x="13" y="9"/>
                  </a:cubicBezTo>
                  <a:cubicBezTo>
                    <a:pt x="14" y="8"/>
                    <a:pt x="13" y="6"/>
                    <a:pt x="12" y="5"/>
                  </a:cubicBezTo>
                  <a:close/>
                  <a:moveTo>
                    <a:pt x="12" y="5"/>
                  </a:moveTo>
                  <a:cubicBezTo>
                    <a:pt x="12" y="5"/>
                    <a:pt x="12" y="5"/>
                    <a:pt x="1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2"/>
            <p:cNvSpPr>
              <a:spLocks noEditPoints="1"/>
            </p:cNvSpPr>
            <p:nvPr/>
          </p:nvSpPr>
          <p:spPr bwMode="auto">
            <a:xfrm>
              <a:off x="8016876" y="2112963"/>
              <a:ext cx="46038" cy="19050"/>
            </a:xfrm>
            <a:custGeom>
              <a:avLst/>
              <a:gdLst>
                <a:gd name="T0" fmla="*/ 11 w 14"/>
                <a:gd name="T1" fmla="*/ 0 h 6"/>
                <a:gd name="T2" fmla="*/ 2 w 14"/>
                <a:gd name="T3" fmla="*/ 0 h 6"/>
                <a:gd name="T4" fmla="*/ 0 w 14"/>
                <a:gd name="T5" fmla="*/ 3 h 6"/>
                <a:gd name="T6" fmla="*/ 2 w 14"/>
                <a:gd name="T7" fmla="*/ 6 h 6"/>
                <a:gd name="T8" fmla="*/ 11 w 14"/>
                <a:gd name="T9" fmla="*/ 6 h 6"/>
                <a:gd name="T10" fmla="*/ 14 w 14"/>
                <a:gd name="T11" fmla="*/ 3 h 6"/>
                <a:gd name="T12" fmla="*/ 11 w 14"/>
                <a:gd name="T13" fmla="*/ 0 h 6"/>
                <a:gd name="T14" fmla="*/ 11 w 14"/>
                <a:gd name="T15" fmla="*/ 0 h 6"/>
                <a:gd name="T16" fmla="*/ 11 w 1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4" y="1"/>
                    <a:pt x="13" y="0"/>
                    <a:pt x="11" y="0"/>
                  </a:cubicBezTo>
                  <a:close/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3"/>
            <p:cNvSpPr>
              <a:spLocks noEditPoints="1"/>
            </p:cNvSpPr>
            <p:nvPr/>
          </p:nvSpPr>
          <p:spPr bwMode="auto">
            <a:xfrm>
              <a:off x="7989888" y="2003425"/>
              <a:ext cx="46038" cy="36512"/>
            </a:xfrm>
            <a:custGeom>
              <a:avLst/>
              <a:gdLst>
                <a:gd name="T0" fmla="*/ 3 w 14"/>
                <a:gd name="T1" fmla="*/ 11 h 11"/>
                <a:gd name="T2" fmla="*/ 4 w 14"/>
                <a:gd name="T3" fmla="*/ 10 h 11"/>
                <a:gd name="T4" fmla="*/ 12 w 14"/>
                <a:gd name="T5" fmla="*/ 6 h 11"/>
                <a:gd name="T6" fmla="*/ 13 w 14"/>
                <a:gd name="T7" fmla="*/ 2 h 11"/>
                <a:gd name="T8" fmla="*/ 9 w 14"/>
                <a:gd name="T9" fmla="*/ 1 h 11"/>
                <a:gd name="T10" fmla="*/ 1 w 14"/>
                <a:gd name="T11" fmla="*/ 5 h 11"/>
                <a:gd name="T12" fmla="*/ 0 w 14"/>
                <a:gd name="T13" fmla="*/ 9 h 11"/>
                <a:gd name="T14" fmla="*/ 3 w 14"/>
                <a:gd name="T15" fmla="*/ 11 h 11"/>
                <a:gd name="T16" fmla="*/ 3 w 14"/>
                <a:gd name="T17" fmla="*/ 11 h 11"/>
                <a:gd name="T18" fmla="*/ 3 w 14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">
                  <a:moveTo>
                    <a:pt x="3" y="11"/>
                  </a:moveTo>
                  <a:cubicBezTo>
                    <a:pt x="3" y="11"/>
                    <a:pt x="4" y="11"/>
                    <a:pt x="4" y="1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4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1" y="10"/>
                    <a:pt x="2" y="11"/>
                    <a:pt x="3" y="11"/>
                  </a:cubicBezTo>
                  <a:close/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4"/>
            <p:cNvSpPr>
              <a:spLocks noEditPoints="1"/>
            </p:cNvSpPr>
            <p:nvPr/>
          </p:nvSpPr>
          <p:spPr bwMode="auto">
            <a:xfrm>
              <a:off x="7920038" y="1924050"/>
              <a:ext cx="36513" cy="46037"/>
            </a:xfrm>
            <a:custGeom>
              <a:avLst/>
              <a:gdLst>
                <a:gd name="T0" fmla="*/ 2 w 11"/>
                <a:gd name="T1" fmla="*/ 14 h 14"/>
                <a:gd name="T2" fmla="*/ 3 w 11"/>
                <a:gd name="T3" fmla="*/ 14 h 14"/>
                <a:gd name="T4" fmla="*/ 6 w 11"/>
                <a:gd name="T5" fmla="*/ 13 h 14"/>
                <a:gd name="T6" fmla="*/ 10 w 11"/>
                <a:gd name="T7" fmla="*/ 5 h 14"/>
                <a:gd name="T8" fmla="*/ 9 w 11"/>
                <a:gd name="T9" fmla="*/ 1 h 14"/>
                <a:gd name="T10" fmla="*/ 5 w 11"/>
                <a:gd name="T11" fmla="*/ 2 h 14"/>
                <a:gd name="T12" fmla="*/ 1 w 11"/>
                <a:gd name="T13" fmla="*/ 10 h 14"/>
                <a:gd name="T14" fmla="*/ 2 w 11"/>
                <a:gd name="T15" fmla="*/ 14 h 14"/>
                <a:gd name="T16" fmla="*/ 2 w 11"/>
                <a:gd name="T17" fmla="*/ 14 h 14"/>
                <a:gd name="T18" fmla="*/ 2 w 11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2" y="14"/>
                  </a:moveTo>
                  <a:cubicBezTo>
                    <a:pt x="2" y="14"/>
                    <a:pt x="3" y="14"/>
                    <a:pt x="3" y="14"/>
                  </a:cubicBezTo>
                  <a:cubicBezTo>
                    <a:pt x="4" y="14"/>
                    <a:pt x="5" y="13"/>
                    <a:pt x="6" y="1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0" y="2"/>
                    <a:pt x="9" y="1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3"/>
                    <a:pt x="2" y="14"/>
                  </a:cubicBezTo>
                  <a:close/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5"/>
            <p:cNvSpPr>
              <a:spLocks noEditPoints="1"/>
            </p:cNvSpPr>
            <p:nvPr/>
          </p:nvSpPr>
          <p:spPr bwMode="auto">
            <a:xfrm>
              <a:off x="7813676" y="2043113"/>
              <a:ext cx="47625" cy="149225"/>
            </a:xfrm>
            <a:custGeom>
              <a:avLst/>
              <a:gdLst>
                <a:gd name="T0" fmla="*/ 3 w 14"/>
                <a:gd name="T1" fmla="*/ 41 h 45"/>
                <a:gd name="T2" fmla="*/ 7 w 14"/>
                <a:gd name="T3" fmla="*/ 45 h 45"/>
                <a:gd name="T4" fmla="*/ 11 w 14"/>
                <a:gd name="T5" fmla="*/ 41 h 45"/>
                <a:gd name="T6" fmla="*/ 14 w 14"/>
                <a:gd name="T7" fmla="*/ 21 h 45"/>
                <a:gd name="T8" fmla="*/ 14 w 14"/>
                <a:gd name="T9" fmla="*/ 17 h 45"/>
                <a:gd name="T10" fmla="*/ 14 w 14"/>
                <a:gd name="T11" fmla="*/ 6 h 45"/>
                <a:gd name="T12" fmla="*/ 7 w 14"/>
                <a:gd name="T13" fmla="*/ 0 h 45"/>
                <a:gd name="T14" fmla="*/ 0 w 14"/>
                <a:gd name="T15" fmla="*/ 6 h 45"/>
                <a:gd name="T16" fmla="*/ 0 w 14"/>
                <a:gd name="T17" fmla="*/ 17 h 45"/>
                <a:gd name="T18" fmla="*/ 0 w 14"/>
                <a:gd name="T19" fmla="*/ 21 h 45"/>
                <a:gd name="T20" fmla="*/ 3 w 14"/>
                <a:gd name="T21" fmla="*/ 41 h 45"/>
                <a:gd name="T22" fmla="*/ 3 w 14"/>
                <a:gd name="T23" fmla="*/ 41 h 45"/>
                <a:gd name="T24" fmla="*/ 3 w 14"/>
                <a:gd name="T25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5">
                  <a:moveTo>
                    <a:pt x="3" y="41"/>
                  </a:moveTo>
                  <a:cubicBezTo>
                    <a:pt x="3" y="44"/>
                    <a:pt x="5" y="45"/>
                    <a:pt x="7" y="45"/>
                  </a:cubicBezTo>
                  <a:cubicBezTo>
                    <a:pt x="9" y="45"/>
                    <a:pt x="11" y="44"/>
                    <a:pt x="11" y="4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9"/>
                    <a:pt x="14" y="18"/>
                    <a:pt x="14" y="1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2"/>
                    <a:pt x="11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1"/>
                  </a:cubicBezTo>
                  <a:lnTo>
                    <a:pt x="3" y="41"/>
                  </a:lnTo>
                  <a:close/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6"/>
            <p:cNvSpPr>
              <a:spLocks noEditPoints="1"/>
            </p:cNvSpPr>
            <p:nvPr/>
          </p:nvSpPr>
          <p:spPr bwMode="auto">
            <a:xfrm>
              <a:off x="7813676" y="2208213"/>
              <a:ext cx="47625" cy="50800"/>
            </a:xfrm>
            <a:custGeom>
              <a:avLst/>
              <a:gdLst>
                <a:gd name="T0" fmla="*/ 7 w 14"/>
                <a:gd name="T1" fmla="*/ 0 h 15"/>
                <a:gd name="T2" fmla="*/ 0 w 14"/>
                <a:gd name="T3" fmla="*/ 8 h 15"/>
                <a:gd name="T4" fmla="*/ 7 w 14"/>
                <a:gd name="T5" fmla="*/ 15 h 15"/>
                <a:gd name="T6" fmla="*/ 14 w 14"/>
                <a:gd name="T7" fmla="*/ 8 h 15"/>
                <a:gd name="T8" fmla="*/ 7 w 14"/>
                <a:gd name="T9" fmla="*/ 0 h 15"/>
                <a:gd name="T10" fmla="*/ 7 w 14"/>
                <a:gd name="T11" fmla="*/ 0 h 15"/>
                <a:gd name="T12" fmla="*/ 7 w 14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1" y="15"/>
                    <a:pt x="14" y="12"/>
                    <a:pt x="14" y="8"/>
                  </a:cubicBezTo>
                  <a:cubicBezTo>
                    <a:pt x="14" y="4"/>
                    <a:pt x="11" y="0"/>
                    <a:pt x="7" y="0"/>
                  </a:cubicBezTo>
                  <a:close/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163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5113577"/>
            <a:ext cx="5765800" cy="1707069"/>
            <a:chOff x="0" y="5113577"/>
            <a:chExt cx="5765800" cy="1707069"/>
          </a:xfrm>
        </p:grpSpPr>
        <p:grpSp>
          <p:nvGrpSpPr>
            <p:cNvPr id="11" name="Grupare 10"/>
            <p:cNvGrpSpPr/>
            <p:nvPr/>
          </p:nvGrpSpPr>
          <p:grpSpPr>
            <a:xfrm>
              <a:off x="0" y="5113577"/>
              <a:ext cx="5765800" cy="1206500"/>
              <a:chOff x="0" y="5113577"/>
              <a:chExt cx="5765800" cy="12065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5113577"/>
                <a:ext cx="5765800" cy="12065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100"/>
              <p:cNvSpPr txBox="1"/>
              <p:nvPr/>
            </p:nvSpPr>
            <p:spPr>
              <a:xfrm>
                <a:off x="327823" y="5505659"/>
                <a:ext cx="25192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TMPH lessons learnt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6" name="Picture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29" y="6330652"/>
              <a:ext cx="3691119" cy="48999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0" y="3924300"/>
            <a:ext cx="5765800" cy="1696494"/>
            <a:chOff x="0" y="3924300"/>
            <a:chExt cx="5765800" cy="1696494"/>
          </a:xfrm>
        </p:grpSpPr>
        <p:grpSp>
          <p:nvGrpSpPr>
            <p:cNvPr id="10" name="Grupare 9"/>
            <p:cNvGrpSpPr/>
            <p:nvPr/>
          </p:nvGrpSpPr>
          <p:grpSpPr>
            <a:xfrm>
              <a:off x="0" y="3924300"/>
              <a:ext cx="5765800" cy="1206500"/>
              <a:chOff x="0" y="3924300"/>
              <a:chExt cx="5765800" cy="12065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3924300"/>
                <a:ext cx="5765800" cy="1206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100"/>
              <p:cNvSpPr txBox="1"/>
              <p:nvPr/>
            </p:nvSpPr>
            <p:spPr>
              <a:xfrm>
                <a:off x="268725" y="4275900"/>
                <a:ext cx="35368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Largely lecture based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5" name="Picture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989" y="5130800"/>
              <a:ext cx="3236196" cy="489994"/>
            </a:xfrm>
            <a:prstGeom prst="rect">
              <a:avLst/>
            </a:prstGeom>
          </p:spPr>
        </p:pic>
      </p:grpSp>
      <p:grpSp>
        <p:nvGrpSpPr>
          <p:cNvPr id="17" name="Group16"/>
          <p:cNvGrpSpPr/>
          <p:nvPr/>
        </p:nvGrpSpPr>
        <p:grpSpPr>
          <a:xfrm>
            <a:off x="0" y="2717800"/>
            <a:ext cx="5765800" cy="1697860"/>
            <a:chOff x="0" y="2717800"/>
            <a:chExt cx="5765800" cy="1697860"/>
          </a:xfrm>
        </p:grpSpPr>
        <p:grpSp>
          <p:nvGrpSpPr>
            <p:cNvPr id="3" name="Grupare 2"/>
            <p:cNvGrpSpPr/>
            <p:nvPr/>
          </p:nvGrpSpPr>
          <p:grpSpPr>
            <a:xfrm>
              <a:off x="0" y="2717800"/>
              <a:ext cx="5765800" cy="1206500"/>
              <a:chOff x="0" y="2717800"/>
              <a:chExt cx="5765800" cy="12065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2717800"/>
                <a:ext cx="5765800" cy="1206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100"/>
              <p:cNvSpPr txBox="1"/>
              <p:nvPr/>
            </p:nvSpPr>
            <p:spPr>
              <a:xfrm>
                <a:off x="323306" y="3086188"/>
                <a:ext cx="29644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Student feedback</a:t>
                </a:r>
              </a:p>
            </p:txBody>
          </p:sp>
        </p:grpSp>
        <p:pic>
          <p:nvPicPr>
            <p:cNvPr id="94" name="Picture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326" y="3925666"/>
              <a:ext cx="3441396" cy="48999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0" y="1511300"/>
            <a:ext cx="5765800" cy="1698590"/>
            <a:chOff x="0" y="1511300"/>
            <a:chExt cx="5765800" cy="1698590"/>
          </a:xfrm>
        </p:grpSpPr>
        <p:pic>
          <p:nvPicPr>
            <p:cNvPr id="92" name="Picture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15" y="2719896"/>
              <a:ext cx="3815424" cy="489994"/>
            </a:xfrm>
            <a:prstGeom prst="rect">
              <a:avLst/>
            </a:prstGeom>
          </p:spPr>
        </p:pic>
        <p:grpSp>
          <p:nvGrpSpPr>
            <p:cNvPr id="2" name="Grupare 1"/>
            <p:cNvGrpSpPr/>
            <p:nvPr/>
          </p:nvGrpSpPr>
          <p:grpSpPr>
            <a:xfrm>
              <a:off x="0" y="1511300"/>
              <a:ext cx="5765800" cy="1206500"/>
              <a:chOff x="0" y="1511300"/>
              <a:chExt cx="5765800" cy="12065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1511300"/>
                <a:ext cx="5765800" cy="12065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00"/>
              <p:cNvSpPr txBox="1"/>
              <p:nvPr/>
            </p:nvSpPr>
            <p:spPr>
              <a:xfrm>
                <a:off x="249328" y="1841979"/>
                <a:ext cx="43066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Workgroup recommendations</a:t>
                </a:r>
              </a:p>
            </p:txBody>
          </p:sp>
        </p:grpSp>
      </p:grpSp>
      <p:sp>
        <p:nvSpPr>
          <p:cNvPr id="8" name="Flowchart: Manual Input 7"/>
          <p:cNvSpPr/>
          <p:nvPr/>
        </p:nvSpPr>
        <p:spPr>
          <a:xfrm rot="5400000" flipV="1">
            <a:off x="4763861" y="-667028"/>
            <a:ext cx="6858000" cy="8128000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55600" dir="9180000" algn="ctr" rotWithShape="0">
              <a:srgbClr val="000000">
                <a:alpha val="5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329748" y="4526280"/>
            <a:ext cx="2536825" cy="1690449"/>
            <a:chOff x="4329748" y="4526280"/>
            <a:chExt cx="2536825" cy="1690449"/>
          </a:xfrm>
        </p:grpSpPr>
        <p:sp>
          <p:nvSpPr>
            <p:cNvPr id="15" name="Pentagon 8"/>
            <p:cNvSpPr/>
            <p:nvPr/>
          </p:nvSpPr>
          <p:spPr>
            <a:xfrm>
              <a:off x="4329748" y="4526280"/>
              <a:ext cx="2536825" cy="1211263"/>
            </a:xfrm>
            <a:custGeom>
              <a:avLst/>
              <a:gdLst>
                <a:gd name="connsiteX0" fmla="*/ 0 w 2260600"/>
                <a:gd name="connsiteY0" fmla="*/ 0 h 1206500"/>
                <a:gd name="connsiteX1" fmla="*/ 1657350 w 2260600"/>
                <a:gd name="connsiteY1" fmla="*/ 0 h 1206500"/>
                <a:gd name="connsiteX2" fmla="*/ 2260600 w 2260600"/>
                <a:gd name="connsiteY2" fmla="*/ 603250 h 1206500"/>
                <a:gd name="connsiteX3" fmla="*/ 1657350 w 2260600"/>
                <a:gd name="connsiteY3" fmla="*/ 1206500 h 1206500"/>
                <a:gd name="connsiteX4" fmla="*/ 0 w 2260600"/>
                <a:gd name="connsiteY4" fmla="*/ 1206500 h 1206500"/>
                <a:gd name="connsiteX5" fmla="*/ 0 w 2260600"/>
                <a:gd name="connsiteY5" fmla="*/ 0 h 1206500"/>
                <a:gd name="connsiteX0" fmla="*/ 276225 w 2536825"/>
                <a:gd name="connsiteY0" fmla="*/ 0 h 1211263"/>
                <a:gd name="connsiteX1" fmla="*/ 1933575 w 2536825"/>
                <a:gd name="connsiteY1" fmla="*/ 0 h 1211263"/>
                <a:gd name="connsiteX2" fmla="*/ 2536825 w 2536825"/>
                <a:gd name="connsiteY2" fmla="*/ 603250 h 1211263"/>
                <a:gd name="connsiteX3" fmla="*/ 1933575 w 2536825"/>
                <a:gd name="connsiteY3" fmla="*/ 1206500 h 1211263"/>
                <a:gd name="connsiteX4" fmla="*/ 0 w 2536825"/>
                <a:gd name="connsiteY4" fmla="*/ 1211263 h 1211263"/>
                <a:gd name="connsiteX5" fmla="*/ 276225 w 2536825"/>
                <a:gd name="connsiteY5" fmla="*/ 0 h 121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6825" h="1211263">
                  <a:moveTo>
                    <a:pt x="276225" y="0"/>
                  </a:moveTo>
                  <a:lnTo>
                    <a:pt x="1933575" y="0"/>
                  </a:lnTo>
                  <a:lnTo>
                    <a:pt x="2536825" y="603250"/>
                  </a:lnTo>
                  <a:lnTo>
                    <a:pt x="1933575" y="1206500"/>
                  </a:lnTo>
                  <a:lnTo>
                    <a:pt x="0" y="1211263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7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3" t="-268"/>
            <a:stretch/>
          </p:blipFill>
          <p:spPr>
            <a:xfrm>
              <a:off x="4329748" y="5725423"/>
              <a:ext cx="1915160" cy="491306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616768" y="3327400"/>
            <a:ext cx="2536825" cy="1695993"/>
            <a:chOff x="4616768" y="3327400"/>
            <a:chExt cx="2536825" cy="1695993"/>
          </a:xfrm>
        </p:grpSpPr>
        <p:sp>
          <p:nvSpPr>
            <p:cNvPr id="14" name="Pentagon 8"/>
            <p:cNvSpPr/>
            <p:nvPr/>
          </p:nvSpPr>
          <p:spPr>
            <a:xfrm>
              <a:off x="4616768" y="3327400"/>
              <a:ext cx="2536825" cy="1211263"/>
            </a:xfrm>
            <a:custGeom>
              <a:avLst/>
              <a:gdLst>
                <a:gd name="connsiteX0" fmla="*/ 0 w 2260600"/>
                <a:gd name="connsiteY0" fmla="*/ 0 h 1206500"/>
                <a:gd name="connsiteX1" fmla="*/ 1657350 w 2260600"/>
                <a:gd name="connsiteY1" fmla="*/ 0 h 1206500"/>
                <a:gd name="connsiteX2" fmla="*/ 2260600 w 2260600"/>
                <a:gd name="connsiteY2" fmla="*/ 603250 h 1206500"/>
                <a:gd name="connsiteX3" fmla="*/ 1657350 w 2260600"/>
                <a:gd name="connsiteY3" fmla="*/ 1206500 h 1206500"/>
                <a:gd name="connsiteX4" fmla="*/ 0 w 2260600"/>
                <a:gd name="connsiteY4" fmla="*/ 1206500 h 1206500"/>
                <a:gd name="connsiteX5" fmla="*/ 0 w 2260600"/>
                <a:gd name="connsiteY5" fmla="*/ 0 h 1206500"/>
                <a:gd name="connsiteX0" fmla="*/ 276225 w 2536825"/>
                <a:gd name="connsiteY0" fmla="*/ 0 h 1211263"/>
                <a:gd name="connsiteX1" fmla="*/ 1933575 w 2536825"/>
                <a:gd name="connsiteY1" fmla="*/ 0 h 1211263"/>
                <a:gd name="connsiteX2" fmla="*/ 2536825 w 2536825"/>
                <a:gd name="connsiteY2" fmla="*/ 603250 h 1211263"/>
                <a:gd name="connsiteX3" fmla="*/ 1933575 w 2536825"/>
                <a:gd name="connsiteY3" fmla="*/ 1206500 h 1211263"/>
                <a:gd name="connsiteX4" fmla="*/ 0 w 2536825"/>
                <a:gd name="connsiteY4" fmla="*/ 1211263 h 1211263"/>
                <a:gd name="connsiteX5" fmla="*/ 276225 w 2536825"/>
                <a:gd name="connsiteY5" fmla="*/ 0 h 121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6825" h="1211263">
                  <a:moveTo>
                    <a:pt x="276225" y="0"/>
                  </a:moveTo>
                  <a:lnTo>
                    <a:pt x="1933575" y="0"/>
                  </a:lnTo>
                  <a:lnTo>
                    <a:pt x="2536825" y="603250"/>
                  </a:lnTo>
                  <a:lnTo>
                    <a:pt x="1933575" y="1206500"/>
                  </a:lnTo>
                  <a:lnTo>
                    <a:pt x="0" y="1211263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98" name="Picture 7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3" t="-268"/>
            <a:stretch/>
          </p:blipFill>
          <p:spPr>
            <a:xfrm>
              <a:off x="4626928" y="4532087"/>
              <a:ext cx="1915160" cy="49130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843381" y="2120900"/>
            <a:ext cx="2579224" cy="1697806"/>
            <a:chOff x="4843381" y="2120900"/>
            <a:chExt cx="2579224" cy="1697806"/>
          </a:xfrm>
        </p:grpSpPr>
        <p:sp>
          <p:nvSpPr>
            <p:cNvPr id="13" name="Pentagon 8"/>
            <p:cNvSpPr/>
            <p:nvPr/>
          </p:nvSpPr>
          <p:spPr>
            <a:xfrm>
              <a:off x="4885780" y="2120900"/>
              <a:ext cx="2536825" cy="1211263"/>
            </a:xfrm>
            <a:custGeom>
              <a:avLst/>
              <a:gdLst>
                <a:gd name="connsiteX0" fmla="*/ 0 w 2260600"/>
                <a:gd name="connsiteY0" fmla="*/ 0 h 1206500"/>
                <a:gd name="connsiteX1" fmla="*/ 1657350 w 2260600"/>
                <a:gd name="connsiteY1" fmla="*/ 0 h 1206500"/>
                <a:gd name="connsiteX2" fmla="*/ 2260600 w 2260600"/>
                <a:gd name="connsiteY2" fmla="*/ 603250 h 1206500"/>
                <a:gd name="connsiteX3" fmla="*/ 1657350 w 2260600"/>
                <a:gd name="connsiteY3" fmla="*/ 1206500 h 1206500"/>
                <a:gd name="connsiteX4" fmla="*/ 0 w 2260600"/>
                <a:gd name="connsiteY4" fmla="*/ 1206500 h 1206500"/>
                <a:gd name="connsiteX5" fmla="*/ 0 w 2260600"/>
                <a:gd name="connsiteY5" fmla="*/ 0 h 1206500"/>
                <a:gd name="connsiteX0" fmla="*/ 276225 w 2536825"/>
                <a:gd name="connsiteY0" fmla="*/ 0 h 1211263"/>
                <a:gd name="connsiteX1" fmla="*/ 1933575 w 2536825"/>
                <a:gd name="connsiteY1" fmla="*/ 0 h 1211263"/>
                <a:gd name="connsiteX2" fmla="*/ 2536825 w 2536825"/>
                <a:gd name="connsiteY2" fmla="*/ 603250 h 1211263"/>
                <a:gd name="connsiteX3" fmla="*/ 1933575 w 2536825"/>
                <a:gd name="connsiteY3" fmla="*/ 1206500 h 1211263"/>
                <a:gd name="connsiteX4" fmla="*/ 0 w 2536825"/>
                <a:gd name="connsiteY4" fmla="*/ 1211263 h 1211263"/>
                <a:gd name="connsiteX5" fmla="*/ 276225 w 2536825"/>
                <a:gd name="connsiteY5" fmla="*/ 0 h 121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6825" h="1211263">
                  <a:moveTo>
                    <a:pt x="276225" y="0"/>
                  </a:moveTo>
                  <a:lnTo>
                    <a:pt x="1933575" y="0"/>
                  </a:lnTo>
                  <a:lnTo>
                    <a:pt x="2536825" y="603250"/>
                  </a:lnTo>
                  <a:lnTo>
                    <a:pt x="1933575" y="1206500"/>
                  </a:lnTo>
                  <a:lnTo>
                    <a:pt x="0" y="1211263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7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3" t="-268"/>
            <a:stretch/>
          </p:blipFill>
          <p:spPr>
            <a:xfrm>
              <a:off x="4843381" y="3327400"/>
              <a:ext cx="1915160" cy="49130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156200" y="914400"/>
            <a:ext cx="2557779" cy="1704156"/>
            <a:chOff x="5156200" y="914400"/>
            <a:chExt cx="2557779" cy="1704156"/>
          </a:xfrm>
        </p:grpSpPr>
        <p:sp>
          <p:nvSpPr>
            <p:cNvPr id="9" name="Pentagon 8"/>
            <p:cNvSpPr/>
            <p:nvPr/>
          </p:nvSpPr>
          <p:spPr>
            <a:xfrm>
              <a:off x="5177154" y="914400"/>
              <a:ext cx="2536825" cy="1211263"/>
            </a:xfrm>
            <a:custGeom>
              <a:avLst/>
              <a:gdLst>
                <a:gd name="connsiteX0" fmla="*/ 0 w 2260600"/>
                <a:gd name="connsiteY0" fmla="*/ 0 h 1206500"/>
                <a:gd name="connsiteX1" fmla="*/ 1657350 w 2260600"/>
                <a:gd name="connsiteY1" fmla="*/ 0 h 1206500"/>
                <a:gd name="connsiteX2" fmla="*/ 2260600 w 2260600"/>
                <a:gd name="connsiteY2" fmla="*/ 603250 h 1206500"/>
                <a:gd name="connsiteX3" fmla="*/ 1657350 w 2260600"/>
                <a:gd name="connsiteY3" fmla="*/ 1206500 h 1206500"/>
                <a:gd name="connsiteX4" fmla="*/ 0 w 2260600"/>
                <a:gd name="connsiteY4" fmla="*/ 1206500 h 1206500"/>
                <a:gd name="connsiteX5" fmla="*/ 0 w 2260600"/>
                <a:gd name="connsiteY5" fmla="*/ 0 h 1206500"/>
                <a:gd name="connsiteX0" fmla="*/ 276225 w 2536825"/>
                <a:gd name="connsiteY0" fmla="*/ 0 h 1211263"/>
                <a:gd name="connsiteX1" fmla="*/ 1933575 w 2536825"/>
                <a:gd name="connsiteY1" fmla="*/ 0 h 1211263"/>
                <a:gd name="connsiteX2" fmla="*/ 2536825 w 2536825"/>
                <a:gd name="connsiteY2" fmla="*/ 603250 h 1211263"/>
                <a:gd name="connsiteX3" fmla="*/ 1933575 w 2536825"/>
                <a:gd name="connsiteY3" fmla="*/ 1206500 h 1211263"/>
                <a:gd name="connsiteX4" fmla="*/ 0 w 2536825"/>
                <a:gd name="connsiteY4" fmla="*/ 1211263 h 1211263"/>
                <a:gd name="connsiteX5" fmla="*/ 276225 w 2536825"/>
                <a:gd name="connsiteY5" fmla="*/ 0 h 121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6825" h="1211263">
                  <a:moveTo>
                    <a:pt x="276225" y="0"/>
                  </a:moveTo>
                  <a:lnTo>
                    <a:pt x="1933575" y="0"/>
                  </a:lnTo>
                  <a:lnTo>
                    <a:pt x="2536825" y="603250"/>
                  </a:lnTo>
                  <a:lnTo>
                    <a:pt x="1933575" y="1206500"/>
                  </a:lnTo>
                  <a:lnTo>
                    <a:pt x="0" y="1211263"/>
                  </a:lnTo>
                  <a:lnTo>
                    <a:pt x="2762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7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3" t="-268"/>
            <a:stretch/>
          </p:blipFill>
          <p:spPr>
            <a:xfrm>
              <a:off x="5156200" y="2127250"/>
              <a:ext cx="1915160" cy="491306"/>
            </a:xfrm>
            <a:prstGeom prst="rect">
              <a:avLst/>
            </a:prstGeom>
          </p:spPr>
        </p:pic>
      </p:grpSp>
      <p:sp>
        <p:nvSpPr>
          <p:cNvPr id="100" name="TextBox 142"/>
          <p:cNvSpPr txBox="1"/>
          <p:nvPr/>
        </p:nvSpPr>
        <p:spPr>
          <a:xfrm>
            <a:off x="33204" y="-11075"/>
            <a:ext cx="5536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So…what </a:t>
            </a:r>
            <a:r>
              <a:rPr lang="en-US" sz="3600" b="1" dirty="0">
                <a:solidFill>
                  <a:schemeClr val="tx2"/>
                </a:solidFill>
              </a:rPr>
              <a:t>was the </a:t>
            </a:r>
            <a:r>
              <a:rPr lang="en-US" sz="3600" b="1" dirty="0" smtClean="0">
                <a:solidFill>
                  <a:schemeClr val="tx2"/>
                </a:solidFill>
              </a:rPr>
              <a:t>purpose </a:t>
            </a:r>
            <a:r>
              <a:rPr lang="en-US" sz="3600" b="1" dirty="0">
                <a:solidFill>
                  <a:schemeClr val="tx2"/>
                </a:solidFill>
              </a:rPr>
              <a:t>for ALC at </a:t>
            </a:r>
            <a:r>
              <a:rPr lang="en-US" sz="3600" b="1" dirty="0" smtClean="0">
                <a:solidFill>
                  <a:schemeClr val="tx2"/>
                </a:solidFill>
              </a:rPr>
              <a:t>COPH now?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45" y="4804067"/>
            <a:ext cx="591263" cy="743651"/>
          </a:xfrm>
          <a:prstGeom prst="rect">
            <a:avLst/>
          </a:prstGeom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13" y="3600365"/>
            <a:ext cx="688791" cy="688791"/>
          </a:xfrm>
          <a:prstGeom prst="rect">
            <a:avLst/>
          </a:prstGeom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3" name="Group 72"/>
          <p:cNvGrpSpPr/>
          <p:nvPr/>
        </p:nvGrpSpPr>
        <p:grpSpPr>
          <a:xfrm>
            <a:off x="5644626" y="2465402"/>
            <a:ext cx="593443" cy="594125"/>
            <a:chOff x="10372724" y="3198813"/>
            <a:chExt cx="845043" cy="850530"/>
          </a:xfrm>
          <a:solidFill>
            <a:schemeClr val="bg1"/>
          </a:solidFill>
        </p:grpSpPr>
        <p:sp>
          <p:nvSpPr>
            <p:cNvPr id="74" name="Freeform 5"/>
            <p:cNvSpPr>
              <a:spLocks noEditPoints="1"/>
            </p:cNvSpPr>
            <p:nvPr/>
          </p:nvSpPr>
          <p:spPr bwMode="auto">
            <a:xfrm>
              <a:off x="10518138" y="3352457"/>
              <a:ext cx="367649" cy="74079"/>
            </a:xfrm>
            <a:custGeom>
              <a:avLst/>
              <a:gdLst>
                <a:gd name="T0" fmla="*/ 58 w 65"/>
                <a:gd name="T1" fmla="*/ 0 h 13"/>
                <a:gd name="T2" fmla="*/ 6 w 65"/>
                <a:gd name="T3" fmla="*/ 0 h 13"/>
                <a:gd name="T4" fmla="*/ 0 w 65"/>
                <a:gd name="T5" fmla="*/ 7 h 13"/>
                <a:gd name="T6" fmla="*/ 6 w 65"/>
                <a:gd name="T7" fmla="*/ 13 h 13"/>
                <a:gd name="T8" fmla="*/ 58 w 65"/>
                <a:gd name="T9" fmla="*/ 13 h 13"/>
                <a:gd name="T10" fmla="*/ 65 w 65"/>
                <a:gd name="T11" fmla="*/ 7 h 13"/>
                <a:gd name="T12" fmla="*/ 58 w 65"/>
                <a:gd name="T13" fmla="*/ 0 h 13"/>
                <a:gd name="T14" fmla="*/ 58 w 65"/>
                <a:gd name="T15" fmla="*/ 0 h 13"/>
                <a:gd name="T16" fmla="*/ 58 w 6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3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2" y="13"/>
                    <a:pt x="65" y="10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/>
            <p:cNvSpPr>
              <a:spLocks noEditPoints="1"/>
            </p:cNvSpPr>
            <p:nvPr/>
          </p:nvSpPr>
          <p:spPr bwMode="auto">
            <a:xfrm>
              <a:off x="10518138" y="3495127"/>
              <a:ext cx="367649" cy="79567"/>
            </a:xfrm>
            <a:custGeom>
              <a:avLst/>
              <a:gdLst>
                <a:gd name="T0" fmla="*/ 65 w 65"/>
                <a:gd name="T1" fmla="*/ 7 h 14"/>
                <a:gd name="T2" fmla="*/ 58 w 65"/>
                <a:gd name="T3" fmla="*/ 0 h 14"/>
                <a:gd name="T4" fmla="*/ 6 w 65"/>
                <a:gd name="T5" fmla="*/ 0 h 14"/>
                <a:gd name="T6" fmla="*/ 0 w 65"/>
                <a:gd name="T7" fmla="*/ 7 h 14"/>
                <a:gd name="T8" fmla="*/ 6 w 65"/>
                <a:gd name="T9" fmla="*/ 14 h 14"/>
                <a:gd name="T10" fmla="*/ 58 w 65"/>
                <a:gd name="T11" fmla="*/ 14 h 14"/>
                <a:gd name="T12" fmla="*/ 65 w 65"/>
                <a:gd name="T13" fmla="*/ 7 h 14"/>
                <a:gd name="T14" fmla="*/ 65 w 65"/>
                <a:gd name="T15" fmla="*/ 7 h 14"/>
                <a:gd name="T16" fmla="*/ 65 w 65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4">
                  <a:moveTo>
                    <a:pt x="65" y="7"/>
                  </a:moveTo>
                  <a:cubicBezTo>
                    <a:pt x="65" y="3"/>
                    <a:pt x="62" y="0"/>
                    <a:pt x="5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62" y="14"/>
                    <a:pt x="65" y="11"/>
                    <a:pt x="65" y="7"/>
                  </a:cubicBezTo>
                  <a:close/>
                  <a:moveTo>
                    <a:pt x="65" y="7"/>
                  </a:moveTo>
                  <a:cubicBezTo>
                    <a:pt x="65" y="7"/>
                    <a:pt x="65" y="7"/>
                    <a:pt x="65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10518138" y="3640541"/>
              <a:ext cx="219492" cy="79567"/>
            </a:xfrm>
            <a:custGeom>
              <a:avLst/>
              <a:gdLst>
                <a:gd name="T0" fmla="*/ 32 w 39"/>
                <a:gd name="T1" fmla="*/ 14 h 14"/>
                <a:gd name="T2" fmla="*/ 39 w 39"/>
                <a:gd name="T3" fmla="*/ 7 h 14"/>
                <a:gd name="T4" fmla="*/ 32 w 39"/>
                <a:gd name="T5" fmla="*/ 0 h 14"/>
                <a:gd name="T6" fmla="*/ 6 w 39"/>
                <a:gd name="T7" fmla="*/ 0 h 14"/>
                <a:gd name="T8" fmla="*/ 0 w 39"/>
                <a:gd name="T9" fmla="*/ 7 h 14"/>
                <a:gd name="T10" fmla="*/ 6 w 39"/>
                <a:gd name="T11" fmla="*/ 14 h 14"/>
                <a:gd name="T12" fmla="*/ 32 w 39"/>
                <a:gd name="T13" fmla="*/ 14 h 14"/>
                <a:gd name="T14" fmla="*/ 32 w 39"/>
                <a:gd name="T15" fmla="*/ 14 h 14"/>
                <a:gd name="T16" fmla="*/ 32 w 39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4">
                  <a:moveTo>
                    <a:pt x="32" y="14"/>
                  </a:moveTo>
                  <a:cubicBezTo>
                    <a:pt x="36" y="14"/>
                    <a:pt x="39" y="11"/>
                    <a:pt x="39" y="7"/>
                  </a:cubicBezTo>
                  <a:cubicBezTo>
                    <a:pt x="39" y="3"/>
                    <a:pt x="36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lnTo>
                    <a:pt x="32" y="14"/>
                  </a:ln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/>
            <p:cNvSpPr>
              <a:spLocks noEditPoints="1"/>
            </p:cNvSpPr>
            <p:nvPr/>
          </p:nvSpPr>
          <p:spPr bwMode="auto">
            <a:xfrm>
              <a:off x="10372724" y="3198813"/>
              <a:ext cx="652988" cy="850530"/>
            </a:xfrm>
            <a:custGeom>
              <a:avLst/>
              <a:gdLst>
                <a:gd name="T0" fmla="*/ 110 w 116"/>
                <a:gd name="T1" fmla="*/ 115 h 150"/>
                <a:gd name="T2" fmla="*/ 103 w 116"/>
                <a:gd name="T3" fmla="*/ 120 h 150"/>
                <a:gd name="T4" fmla="*/ 103 w 116"/>
                <a:gd name="T5" fmla="*/ 137 h 150"/>
                <a:gd name="T6" fmla="*/ 14 w 116"/>
                <a:gd name="T7" fmla="*/ 137 h 150"/>
                <a:gd name="T8" fmla="*/ 14 w 116"/>
                <a:gd name="T9" fmla="*/ 14 h 150"/>
                <a:gd name="T10" fmla="*/ 103 w 116"/>
                <a:gd name="T11" fmla="*/ 14 h 150"/>
                <a:gd name="T12" fmla="*/ 103 w 116"/>
                <a:gd name="T13" fmla="*/ 41 h 150"/>
                <a:gd name="T14" fmla="*/ 116 w 116"/>
                <a:gd name="T15" fmla="*/ 17 h 150"/>
                <a:gd name="T16" fmla="*/ 116 w 116"/>
                <a:gd name="T17" fmla="*/ 7 h 150"/>
                <a:gd name="T18" fmla="*/ 109 w 116"/>
                <a:gd name="T19" fmla="*/ 0 h 150"/>
                <a:gd name="T20" fmla="*/ 7 w 116"/>
                <a:gd name="T21" fmla="*/ 0 h 150"/>
                <a:gd name="T22" fmla="*/ 0 w 116"/>
                <a:gd name="T23" fmla="*/ 7 h 150"/>
                <a:gd name="T24" fmla="*/ 0 w 116"/>
                <a:gd name="T25" fmla="*/ 144 h 150"/>
                <a:gd name="T26" fmla="*/ 7 w 116"/>
                <a:gd name="T27" fmla="*/ 150 h 150"/>
                <a:gd name="T28" fmla="*/ 109 w 116"/>
                <a:gd name="T29" fmla="*/ 150 h 150"/>
                <a:gd name="T30" fmla="*/ 116 w 116"/>
                <a:gd name="T31" fmla="*/ 144 h 150"/>
                <a:gd name="T32" fmla="*/ 116 w 116"/>
                <a:gd name="T33" fmla="*/ 106 h 150"/>
                <a:gd name="T34" fmla="*/ 113 w 116"/>
                <a:gd name="T35" fmla="*/ 112 h 150"/>
                <a:gd name="T36" fmla="*/ 110 w 116"/>
                <a:gd name="T37" fmla="*/ 115 h 150"/>
                <a:gd name="T38" fmla="*/ 110 w 116"/>
                <a:gd name="T39" fmla="*/ 115 h 150"/>
                <a:gd name="T40" fmla="*/ 110 w 116"/>
                <a:gd name="T41" fmla="*/ 1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50">
                  <a:moveTo>
                    <a:pt x="110" y="115"/>
                  </a:moveTo>
                  <a:cubicBezTo>
                    <a:pt x="103" y="120"/>
                    <a:pt x="103" y="120"/>
                    <a:pt x="103" y="120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3"/>
                    <a:pt x="113" y="0"/>
                    <a:pt x="10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7"/>
                    <a:pt x="3" y="150"/>
                    <a:pt x="7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13" y="150"/>
                    <a:pt x="116" y="147"/>
                    <a:pt x="116" y="144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2" y="113"/>
                    <a:pt x="111" y="114"/>
                    <a:pt x="110" y="115"/>
                  </a:cubicBezTo>
                  <a:close/>
                  <a:moveTo>
                    <a:pt x="110" y="115"/>
                  </a:moveTo>
                  <a:cubicBezTo>
                    <a:pt x="110" y="115"/>
                    <a:pt x="110" y="115"/>
                    <a:pt x="110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10811707" y="3283867"/>
              <a:ext cx="406060" cy="622808"/>
            </a:xfrm>
            <a:custGeom>
              <a:avLst/>
              <a:gdLst>
                <a:gd name="T0" fmla="*/ 72 w 72"/>
                <a:gd name="T1" fmla="*/ 17 h 110"/>
                <a:gd name="T2" fmla="*/ 62 w 72"/>
                <a:gd name="T3" fmla="*/ 5 h 110"/>
                <a:gd name="T4" fmla="*/ 47 w 72"/>
                <a:gd name="T5" fmla="*/ 2 h 110"/>
                <a:gd name="T6" fmla="*/ 45 w 72"/>
                <a:gd name="T7" fmla="*/ 4 h 110"/>
                <a:gd name="T8" fmla="*/ 2 w 72"/>
                <a:gd name="T9" fmla="*/ 78 h 110"/>
                <a:gd name="T10" fmla="*/ 2 w 72"/>
                <a:gd name="T11" fmla="*/ 79 h 110"/>
                <a:gd name="T12" fmla="*/ 0 w 72"/>
                <a:gd name="T13" fmla="*/ 106 h 110"/>
                <a:gd name="T14" fmla="*/ 2 w 72"/>
                <a:gd name="T15" fmla="*/ 109 h 110"/>
                <a:gd name="T16" fmla="*/ 6 w 72"/>
                <a:gd name="T17" fmla="*/ 109 h 110"/>
                <a:gd name="T18" fmla="*/ 28 w 72"/>
                <a:gd name="T19" fmla="*/ 94 h 110"/>
                <a:gd name="T20" fmla="*/ 29 w 72"/>
                <a:gd name="T21" fmla="*/ 93 h 110"/>
                <a:gd name="T22" fmla="*/ 72 w 72"/>
                <a:gd name="T23" fmla="*/ 19 h 110"/>
                <a:gd name="T24" fmla="*/ 72 w 72"/>
                <a:gd name="T25" fmla="*/ 17 h 110"/>
                <a:gd name="T26" fmla="*/ 14 w 72"/>
                <a:gd name="T27" fmla="*/ 97 h 110"/>
                <a:gd name="T28" fmla="*/ 10 w 72"/>
                <a:gd name="T29" fmla="*/ 95 h 110"/>
                <a:gd name="T30" fmla="*/ 6 w 72"/>
                <a:gd name="T31" fmla="*/ 93 h 110"/>
                <a:gd name="T32" fmla="*/ 7 w 72"/>
                <a:gd name="T33" fmla="*/ 85 h 110"/>
                <a:gd name="T34" fmla="*/ 15 w 72"/>
                <a:gd name="T35" fmla="*/ 87 h 110"/>
                <a:gd name="T36" fmla="*/ 21 w 72"/>
                <a:gd name="T37" fmla="*/ 93 h 110"/>
                <a:gd name="T38" fmla="*/ 14 w 72"/>
                <a:gd name="T39" fmla="*/ 97 h 110"/>
                <a:gd name="T40" fmla="*/ 14 w 72"/>
                <a:gd name="T41" fmla="*/ 97 h 110"/>
                <a:gd name="T42" fmla="*/ 14 w 72"/>
                <a:gd name="T43" fmla="*/ 9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110">
                  <a:moveTo>
                    <a:pt x="72" y="17"/>
                  </a:moveTo>
                  <a:cubicBezTo>
                    <a:pt x="72" y="16"/>
                    <a:pt x="71" y="11"/>
                    <a:pt x="62" y="5"/>
                  </a:cubicBezTo>
                  <a:cubicBezTo>
                    <a:pt x="53" y="0"/>
                    <a:pt x="48" y="2"/>
                    <a:pt x="47" y="2"/>
                  </a:cubicBezTo>
                  <a:cubicBezTo>
                    <a:pt x="46" y="2"/>
                    <a:pt x="46" y="3"/>
                    <a:pt x="45" y="4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9"/>
                    <a:pt x="2" y="79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1" y="108"/>
                    <a:pt x="2" y="109"/>
                  </a:cubicBezTo>
                  <a:cubicBezTo>
                    <a:pt x="3" y="110"/>
                    <a:pt x="5" y="110"/>
                    <a:pt x="6" y="109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9" y="94"/>
                    <a:pt x="29" y="9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2" y="17"/>
                    <a:pt x="72" y="17"/>
                  </a:cubicBezTo>
                  <a:close/>
                  <a:moveTo>
                    <a:pt x="14" y="97"/>
                  </a:moveTo>
                  <a:cubicBezTo>
                    <a:pt x="13" y="96"/>
                    <a:pt x="12" y="95"/>
                    <a:pt x="10" y="95"/>
                  </a:cubicBezTo>
                  <a:cubicBezTo>
                    <a:pt x="9" y="94"/>
                    <a:pt x="8" y="93"/>
                    <a:pt x="6" y="9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9" y="85"/>
                    <a:pt x="11" y="86"/>
                    <a:pt x="15" y="87"/>
                  </a:cubicBezTo>
                  <a:cubicBezTo>
                    <a:pt x="18" y="89"/>
                    <a:pt x="20" y="91"/>
                    <a:pt x="21" y="93"/>
                  </a:cubicBezTo>
                  <a:lnTo>
                    <a:pt x="14" y="97"/>
                  </a:lnTo>
                  <a:close/>
                  <a:moveTo>
                    <a:pt x="14" y="97"/>
                  </a:moveTo>
                  <a:cubicBezTo>
                    <a:pt x="14" y="97"/>
                    <a:pt x="14" y="97"/>
                    <a:pt x="14" y="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/>
            <p:cNvSpPr>
              <a:spLocks noEditPoints="1"/>
            </p:cNvSpPr>
            <p:nvPr/>
          </p:nvSpPr>
          <p:spPr bwMode="auto">
            <a:xfrm>
              <a:off x="10485214" y="3783210"/>
              <a:ext cx="310033" cy="164619"/>
            </a:xfrm>
            <a:custGeom>
              <a:avLst/>
              <a:gdLst>
                <a:gd name="T0" fmla="*/ 28 w 55"/>
                <a:gd name="T1" fmla="*/ 20 h 29"/>
                <a:gd name="T2" fmla="*/ 31 w 55"/>
                <a:gd name="T3" fmla="*/ 23 h 29"/>
                <a:gd name="T4" fmla="*/ 34 w 55"/>
                <a:gd name="T5" fmla="*/ 22 h 29"/>
                <a:gd name="T6" fmla="*/ 52 w 55"/>
                <a:gd name="T7" fmla="*/ 22 h 29"/>
                <a:gd name="T8" fmla="*/ 52 w 55"/>
                <a:gd name="T9" fmla="*/ 17 h 29"/>
                <a:gd name="T10" fmla="*/ 33 w 55"/>
                <a:gd name="T11" fmla="*/ 16 h 29"/>
                <a:gd name="T12" fmla="*/ 33 w 55"/>
                <a:gd name="T13" fmla="*/ 15 h 29"/>
                <a:gd name="T14" fmla="*/ 28 w 55"/>
                <a:gd name="T15" fmla="*/ 13 h 29"/>
                <a:gd name="T16" fmla="*/ 28 w 55"/>
                <a:gd name="T17" fmla="*/ 12 h 29"/>
                <a:gd name="T18" fmla="*/ 26 w 55"/>
                <a:gd name="T19" fmla="*/ 11 h 29"/>
                <a:gd name="T20" fmla="*/ 28 w 55"/>
                <a:gd name="T21" fmla="*/ 1 h 29"/>
                <a:gd name="T22" fmla="*/ 26 w 55"/>
                <a:gd name="T23" fmla="*/ 0 h 29"/>
                <a:gd name="T24" fmla="*/ 17 w 55"/>
                <a:gd name="T25" fmla="*/ 6 h 29"/>
                <a:gd name="T26" fmla="*/ 2 w 55"/>
                <a:gd name="T27" fmla="*/ 23 h 29"/>
                <a:gd name="T28" fmla="*/ 7 w 55"/>
                <a:gd name="T29" fmla="*/ 26 h 29"/>
                <a:gd name="T30" fmla="*/ 20 w 55"/>
                <a:gd name="T31" fmla="*/ 10 h 29"/>
                <a:gd name="T32" fmla="*/ 16 w 55"/>
                <a:gd name="T33" fmla="*/ 16 h 29"/>
                <a:gd name="T34" fmla="*/ 21 w 55"/>
                <a:gd name="T35" fmla="*/ 19 h 29"/>
                <a:gd name="T36" fmla="*/ 22 w 55"/>
                <a:gd name="T37" fmla="*/ 17 h 29"/>
                <a:gd name="T38" fmla="*/ 22 w 55"/>
                <a:gd name="T39" fmla="*/ 18 h 29"/>
                <a:gd name="T40" fmla="*/ 22 w 55"/>
                <a:gd name="T41" fmla="*/ 18 h 29"/>
                <a:gd name="T42" fmla="*/ 22 w 55"/>
                <a:gd name="T43" fmla="*/ 19 h 29"/>
                <a:gd name="T44" fmla="*/ 27 w 55"/>
                <a:gd name="T45" fmla="*/ 20 h 29"/>
                <a:gd name="T46" fmla="*/ 28 w 55"/>
                <a:gd name="T47" fmla="*/ 19 h 29"/>
                <a:gd name="T48" fmla="*/ 28 w 55"/>
                <a:gd name="T49" fmla="*/ 20 h 29"/>
                <a:gd name="T50" fmla="*/ 28 w 55"/>
                <a:gd name="T51" fmla="*/ 20 h 29"/>
                <a:gd name="T52" fmla="*/ 28 w 55"/>
                <a:gd name="T5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9">
                  <a:moveTo>
                    <a:pt x="28" y="20"/>
                  </a:moveTo>
                  <a:cubicBezTo>
                    <a:pt x="28" y="22"/>
                    <a:pt x="29" y="22"/>
                    <a:pt x="31" y="23"/>
                  </a:cubicBezTo>
                  <a:cubicBezTo>
                    <a:pt x="32" y="23"/>
                    <a:pt x="33" y="22"/>
                    <a:pt x="34" y="22"/>
                  </a:cubicBezTo>
                  <a:cubicBezTo>
                    <a:pt x="39" y="19"/>
                    <a:pt x="46" y="22"/>
                    <a:pt x="52" y="22"/>
                  </a:cubicBezTo>
                  <a:cubicBezTo>
                    <a:pt x="55" y="22"/>
                    <a:pt x="55" y="17"/>
                    <a:pt x="52" y="17"/>
                  </a:cubicBezTo>
                  <a:cubicBezTo>
                    <a:pt x="45" y="17"/>
                    <a:pt x="40" y="15"/>
                    <a:pt x="33" y="16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1" y="13"/>
                    <a:pt x="30" y="12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1"/>
                    <a:pt x="27" y="11"/>
                    <a:pt x="26" y="11"/>
                  </a:cubicBezTo>
                  <a:cubicBezTo>
                    <a:pt x="28" y="8"/>
                    <a:pt x="29" y="4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2" y="0"/>
                    <a:pt x="20" y="4"/>
                    <a:pt x="17" y="6"/>
                  </a:cubicBezTo>
                  <a:cubicBezTo>
                    <a:pt x="12" y="11"/>
                    <a:pt x="7" y="17"/>
                    <a:pt x="2" y="23"/>
                  </a:cubicBezTo>
                  <a:cubicBezTo>
                    <a:pt x="0" y="26"/>
                    <a:pt x="5" y="29"/>
                    <a:pt x="7" y="26"/>
                  </a:cubicBezTo>
                  <a:cubicBezTo>
                    <a:pt x="11" y="21"/>
                    <a:pt x="15" y="15"/>
                    <a:pt x="20" y="10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5" y="19"/>
                    <a:pt x="19" y="21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1" y="21"/>
                    <a:pt x="25" y="23"/>
                    <a:pt x="27" y="20"/>
                  </a:cubicBezTo>
                  <a:cubicBezTo>
                    <a:pt x="27" y="20"/>
                    <a:pt x="27" y="19"/>
                    <a:pt x="28" y="19"/>
                  </a:cubicBezTo>
                  <a:cubicBezTo>
                    <a:pt x="28" y="19"/>
                    <a:pt x="28" y="20"/>
                    <a:pt x="28" y="20"/>
                  </a:cubicBezTo>
                  <a:close/>
                  <a:moveTo>
                    <a:pt x="28" y="20"/>
                  </a:moveTo>
                  <a:cubicBezTo>
                    <a:pt x="28" y="20"/>
                    <a:pt x="28" y="20"/>
                    <a:pt x="2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624213" y="1207522"/>
            <a:ext cx="607588" cy="620256"/>
            <a:chOff x="7187540" y="3187881"/>
            <a:chExt cx="932073" cy="848762"/>
          </a:xfrm>
          <a:solidFill>
            <a:schemeClr val="bg1"/>
          </a:solidFill>
        </p:grpSpPr>
        <p:sp>
          <p:nvSpPr>
            <p:cNvPr id="81" name="Freeform 34"/>
            <p:cNvSpPr>
              <a:spLocks noEditPoints="1"/>
            </p:cNvSpPr>
            <p:nvPr/>
          </p:nvSpPr>
          <p:spPr bwMode="auto">
            <a:xfrm>
              <a:off x="7309907" y="3255574"/>
              <a:ext cx="135385" cy="135385"/>
            </a:xfrm>
            <a:custGeom>
              <a:avLst/>
              <a:gdLst>
                <a:gd name="T0" fmla="*/ 22 w 22"/>
                <a:gd name="T1" fmla="*/ 11 h 22"/>
                <a:gd name="T2" fmla="*/ 11 w 22"/>
                <a:gd name="T3" fmla="*/ 22 h 22"/>
                <a:gd name="T4" fmla="*/ 0 w 22"/>
                <a:gd name="T5" fmla="*/ 11 h 22"/>
                <a:gd name="T6" fmla="*/ 11 w 22"/>
                <a:gd name="T7" fmla="*/ 0 h 22"/>
                <a:gd name="T8" fmla="*/ 22 w 22"/>
                <a:gd name="T9" fmla="*/ 11 h 22"/>
                <a:gd name="T10" fmla="*/ 22 w 22"/>
                <a:gd name="T11" fmla="*/ 11 h 22"/>
                <a:gd name="T12" fmla="*/ 22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22" y="17"/>
                    <a:pt x="17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  <a:moveTo>
                    <a:pt x="22" y="11"/>
                  </a:moveTo>
                  <a:cubicBezTo>
                    <a:pt x="22" y="11"/>
                    <a:pt x="22" y="11"/>
                    <a:pt x="22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5"/>
            <p:cNvSpPr>
              <a:spLocks noEditPoints="1"/>
            </p:cNvSpPr>
            <p:nvPr/>
          </p:nvSpPr>
          <p:spPr bwMode="auto">
            <a:xfrm>
              <a:off x="7187540" y="3414391"/>
              <a:ext cx="299409" cy="554559"/>
            </a:xfrm>
            <a:custGeom>
              <a:avLst/>
              <a:gdLst>
                <a:gd name="T0" fmla="*/ 47 w 49"/>
                <a:gd name="T1" fmla="*/ 52 h 90"/>
                <a:gd name="T2" fmla="*/ 43 w 49"/>
                <a:gd name="T3" fmla="*/ 51 h 90"/>
                <a:gd name="T4" fmla="*/ 34 w 49"/>
                <a:gd name="T5" fmla="*/ 43 h 90"/>
                <a:gd name="T6" fmla="*/ 34 w 49"/>
                <a:gd name="T7" fmla="*/ 31 h 90"/>
                <a:gd name="T8" fmla="*/ 46 w 49"/>
                <a:gd name="T9" fmla="*/ 0 h 90"/>
                <a:gd name="T10" fmla="*/ 43 w 49"/>
                <a:gd name="T11" fmla="*/ 0 h 90"/>
                <a:gd name="T12" fmla="*/ 37 w 49"/>
                <a:gd name="T13" fmla="*/ 0 h 90"/>
                <a:gd name="T14" fmla="*/ 33 w 49"/>
                <a:gd name="T15" fmla="*/ 1 h 90"/>
                <a:gd name="T16" fmla="*/ 30 w 49"/>
                <a:gd name="T17" fmla="*/ 1 h 90"/>
                <a:gd name="T18" fmla="*/ 25 w 49"/>
                <a:gd name="T19" fmla="*/ 0 h 90"/>
                <a:gd name="T20" fmla="*/ 19 w 49"/>
                <a:gd name="T21" fmla="*/ 0 h 90"/>
                <a:gd name="T22" fmla="*/ 13 w 49"/>
                <a:gd name="T23" fmla="*/ 4 h 90"/>
                <a:gd name="T24" fmla="*/ 1 w 49"/>
                <a:gd name="T25" fmla="*/ 34 h 90"/>
                <a:gd name="T26" fmla="*/ 5 w 49"/>
                <a:gd name="T27" fmla="*/ 42 h 90"/>
                <a:gd name="T28" fmla="*/ 13 w 49"/>
                <a:gd name="T29" fmla="*/ 38 h 90"/>
                <a:gd name="T30" fmla="*/ 19 w 49"/>
                <a:gd name="T31" fmla="*/ 24 h 90"/>
                <a:gd name="T32" fmla="*/ 19 w 49"/>
                <a:gd name="T33" fmla="*/ 41 h 90"/>
                <a:gd name="T34" fmla="*/ 7 w 49"/>
                <a:gd name="T35" fmla="*/ 82 h 90"/>
                <a:gd name="T36" fmla="*/ 11 w 49"/>
                <a:gd name="T37" fmla="*/ 90 h 90"/>
                <a:gd name="T38" fmla="*/ 13 w 49"/>
                <a:gd name="T39" fmla="*/ 90 h 90"/>
                <a:gd name="T40" fmla="*/ 19 w 49"/>
                <a:gd name="T41" fmla="*/ 85 h 90"/>
                <a:gd name="T42" fmla="*/ 31 w 49"/>
                <a:gd name="T43" fmla="*/ 44 h 90"/>
                <a:gd name="T44" fmla="*/ 42 w 49"/>
                <a:gd name="T45" fmla="*/ 83 h 90"/>
                <a:gd name="T46" fmla="*/ 49 w 49"/>
                <a:gd name="T47" fmla="*/ 60 h 90"/>
                <a:gd name="T48" fmla="*/ 47 w 49"/>
                <a:gd name="T49" fmla="*/ 52 h 90"/>
                <a:gd name="T50" fmla="*/ 47 w 49"/>
                <a:gd name="T51" fmla="*/ 52 h 90"/>
                <a:gd name="T52" fmla="*/ 47 w 49"/>
                <a:gd name="T53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90">
                  <a:moveTo>
                    <a:pt x="47" y="52"/>
                  </a:moveTo>
                  <a:cubicBezTo>
                    <a:pt x="45" y="52"/>
                    <a:pt x="44" y="51"/>
                    <a:pt x="43" y="51"/>
                  </a:cubicBezTo>
                  <a:cubicBezTo>
                    <a:pt x="39" y="49"/>
                    <a:pt x="36" y="47"/>
                    <a:pt x="34" y="43"/>
                  </a:cubicBezTo>
                  <a:cubicBezTo>
                    <a:pt x="33" y="39"/>
                    <a:pt x="32" y="35"/>
                    <a:pt x="34" y="3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4" y="0"/>
                    <a:pt x="33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0"/>
                    <a:pt x="27" y="0"/>
                    <a:pt x="2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4" y="1"/>
                    <a:pt x="13" y="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2" y="41"/>
                    <a:pt x="5" y="42"/>
                  </a:cubicBezTo>
                  <a:cubicBezTo>
                    <a:pt x="8" y="43"/>
                    <a:pt x="12" y="42"/>
                    <a:pt x="13" y="3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6" y="85"/>
                    <a:pt x="8" y="89"/>
                    <a:pt x="11" y="90"/>
                  </a:cubicBezTo>
                  <a:cubicBezTo>
                    <a:pt x="12" y="90"/>
                    <a:pt x="13" y="90"/>
                    <a:pt x="13" y="90"/>
                  </a:cubicBezTo>
                  <a:cubicBezTo>
                    <a:pt x="16" y="90"/>
                    <a:pt x="19" y="88"/>
                    <a:pt x="19" y="85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9" y="60"/>
                    <a:pt x="49" y="60"/>
                    <a:pt x="49" y="60"/>
                  </a:cubicBezTo>
                  <a:lnTo>
                    <a:pt x="47" y="52"/>
                  </a:lnTo>
                  <a:close/>
                  <a:moveTo>
                    <a:pt x="47" y="52"/>
                  </a:moveTo>
                  <a:cubicBezTo>
                    <a:pt x="47" y="52"/>
                    <a:pt x="47" y="52"/>
                    <a:pt x="47" y="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6"/>
            <p:cNvSpPr>
              <a:spLocks noEditPoints="1"/>
            </p:cNvSpPr>
            <p:nvPr/>
          </p:nvSpPr>
          <p:spPr bwMode="auto">
            <a:xfrm>
              <a:off x="7861861" y="3255574"/>
              <a:ext cx="140592" cy="135385"/>
            </a:xfrm>
            <a:custGeom>
              <a:avLst/>
              <a:gdLst>
                <a:gd name="T0" fmla="*/ 11 w 23"/>
                <a:gd name="T1" fmla="*/ 22 h 22"/>
                <a:gd name="T2" fmla="*/ 23 w 23"/>
                <a:gd name="T3" fmla="*/ 11 h 22"/>
                <a:gd name="T4" fmla="*/ 11 w 23"/>
                <a:gd name="T5" fmla="*/ 0 h 22"/>
                <a:gd name="T6" fmla="*/ 0 w 23"/>
                <a:gd name="T7" fmla="*/ 11 h 22"/>
                <a:gd name="T8" fmla="*/ 11 w 23"/>
                <a:gd name="T9" fmla="*/ 22 h 22"/>
                <a:gd name="T10" fmla="*/ 11 w 23"/>
                <a:gd name="T11" fmla="*/ 22 h 22"/>
                <a:gd name="T12" fmla="*/ 11 w 23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1" y="22"/>
                  </a:moveTo>
                  <a:cubicBezTo>
                    <a:pt x="17" y="22"/>
                    <a:pt x="23" y="17"/>
                    <a:pt x="23" y="11"/>
                  </a:cubicBezTo>
                  <a:cubicBezTo>
                    <a:pt x="23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lose/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7"/>
            <p:cNvSpPr>
              <a:spLocks noEditPoints="1"/>
            </p:cNvSpPr>
            <p:nvPr/>
          </p:nvSpPr>
          <p:spPr bwMode="auto">
            <a:xfrm>
              <a:off x="7825411" y="3414391"/>
              <a:ext cx="294202" cy="554559"/>
            </a:xfrm>
            <a:custGeom>
              <a:avLst/>
              <a:gdLst>
                <a:gd name="T0" fmla="*/ 47 w 48"/>
                <a:gd name="T1" fmla="*/ 34 h 90"/>
                <a:gd name="T2" fmla="*/ 35 w 48"/>
                <a:gd name="T3" fmla="*/ 4 h 90"/>
                <a:gd name="T4" fmla="*/ 29 w 48"/>
                <a:gd name="T5" fmla="*/ 0 h 90"/>
                <a:gd name="T6" fmla="*/ 23 w 48"/>
                <a:gd name="T7" fmla="*/ 0 h 90"/>
                <a:gd name="T8" fmla="*/ 19 w 48"/>
                <a:gd name="T9" fmla="*/ 1 h 90"/>
                <a:gd name="T10" fmla="*/ 16 w 48"/>
                <a:gd name="T11" fmla="*/ 1 h 90"/>
                <a:gd name="T12" fmla="*/ 11 w 48"/>
                <a:gd name="T13" fmla="*/ 0 h 90"/>
                <a:gd name="T14" fmla="*/ 5 w 48"/>
                <a:gd name="T15" fmla="*/ 0 h 90"/>
                <a:gd name="T16" fmla="*/ 2 w 48"/>
                <a:gd name="T17" fmla="*/ 0 h 90"/>
                <a:gd name="T18" fmla="*/ 15 w 48"/>
                <a:gd name="T19" fmla="*/ 31 h 90"/>
                <a:gd name="T20" fmla="*/ 14 w 48"/>
                <a:gd name="T21" fmla="*/ 43 h 90"/>
                <a:gd name="T22" fmla="*/ 6 w 48"/>
                <a:gd name="T23" fmla="*/ 51 h 90"/>
                <a:gd name="T24" fmla="*/ 2 w 48"/>
                <a:gd name="T25" fmla="*/ 52 h 90"/>
                <a:gd name="T26" fmla="*/ 0 w 48"/>
                <a:gd name="T27" fmla="*/ 60 h 90"/>
                <a:gd name="T28" fmla="*/ 6 w 48"/>
                <a:gd name="T29" fmla="*/ 83 h 90"/>
                <a:gd name="T30" fmla="*/ 17 w 48"/>
                <a:gd name="T31" fmla="*/ 44 h 90"/>
                <a:gd name="T32" fmla="*/ 29 w 48"/>
                <a:gd name="T33" fmla="*/ 85 h 90"/>
                <a:gd name="T34" fmla="*/ 35 w 48"/>
                <a:gd name="T35" fmla="*/ 90 h 90"/>
                <a:gd name="T36" fmla="*/ 37 w 48"/>
                <a:gd name="T37" fmla="*/ 90 h 90"/>
                <a:gd name="T38" fmla="*/ 41 w 48"/>
                <a:gd name="T39" fmla="*/ 82 h 90"/>
                <a:gd name="T40" fmla="*/ 30 w 48"/>
                <a:gd name="T41" fmla="*/ 41 h 90"/>
                <a:gd name="T42" fmla="*/ 30 w 48"/>
                <a:gd name="T43" fmla="*/ 24 h 90"/>
                <a:gd name="T44" fmla="*/ 35 w 48"/>
                <a:gd name="T45" fmla="*/ 38 h 90"/>
                <a:gd name="T46" fmla="*/ 43 w 48"/>
                <a:gd name="T47" fmla="*/ 42 h 90"/>
                <a:gd name="T48" fmla="*/ 47 w 48"/>
                <a:gd name="T49" fmla="*/ 34 h 90"/>
                <a:gd name="T50" fmla="*/ 47 w 48"/>
                <a:gd name="T51" fmla="*/ 34 h 90"/>
                <a:gd name="T52" fmla="*/ 47 w 48"/>
                <a:gd name="T53" fmla="*/ 3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90">
                  <a:moveTo>
                    <a:pt x="47" y="34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4" y="1"/>
                    <a:pt x="32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0" y="0"/>
                    <a:pt x="19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5"/>
                    <a:pt x="16" y="39"/>
                    <a:pt x="14" y="43"/>
                  </a:cubicBezTo>
                  <a:cubicBezTo>
                    <a:pt x="13" y="47"/>
                    <a:pt x="10" y="49"/>
                    <a:pt x="6" y="51"/>
                  </a:cubicBezTo>
                  <a:cubicBezTo>
                    <a:pt x="5" y="51"/>
                    <a:pt x="3" y="52"/>
                    <a:pt x="2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30" y="88"/>
                    <a:pt x="32" y="90"/>
                    <a:pt x="35" y="90"/>
                  </a:cubicBezTo>
                  <a:cubicBezTo>
                    <a:pt x="36" y="90"/>
                    <a:pt x="36" y="90"/>
                    <a:pt x="37" y="90"/>
                  </a:cubicBezTo>
                  <a:cubicBezTo>
                    <a:pt x="40" y="89"/>
                    <a:pt x="42" y="85"/>
                    <a:pt x="41" y="8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6" y="42"/>
                    <a:pt x="40" y="43"/>
                    <a:pt x="43" y="42"/>
                  </a:cubicBezTo>
                  <a:cubicBezTo>
                    <a:pt x="47" y="41"/>
                    <a:pt x="48" y="37"/>
                    <a:pt x="47" y="34"/>
                  </a:cubicBezTo>
                  <a:close/>
                  <a:moveTo>
                    <a:pt x="47" y="34"/>
                  </a:moveTo>
                  <a:cubicBezTo>
                    <a:pt x="47" y="34"/>
                    <a:pt x="47" y="34"/>
                    <a:pt x="47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8"/>
            <p:cNvSpPr>
              <a:spLocks noEditPoints="1"/>
            </p:cNvSpPr>
            <p:nvPr/>
          </p:nvSpPr>
          <p:spPr bwMode="auto">
            <a:xfrm>
              <a:off x="7572867" y="3187881"/>
              <a:ext cx="166628" cy="166628"/>
            </a:xfrm>
            <a:custGeom>
              <a:avLst/>
              <a:gdLst>
                <a:gd name="T0" fmla="*/ 13 w 27"/>
                <a:gd name="T1" fmla="*/ 27 h 27"/>
                <a:gd name="T2" fmla="*/ 27 w 27"/>
                <a:gd name="T3" fmla="*/ 13 h 27"/>
                <a:gd name="T4" fmla="*/ 13 w 27"/>
                <a:gd name="T5" fmla="*/ 0 h 27"/>
                <a:gd name="T6" fmla="*/ 0 w 27"/>
                <a:gd name="T7" fmla="*/ 13 h 27"/>
                <a:gd name="T8" fmla="*/ 13 w 27"/>
                <a:gd name="T9" fmla="*/ 27 h 27"/>
                <a:gd name="T10" fmla="*/ 13 w 27"/>
                <a:gd name="T11" fmla="*/ 27 h 27"/>
                <a:gd name="T12" fmla="*/ 13 w 27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3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9"/>
            <p:cNvSpPr>
              <a:spLocks noEditPoints="1"/>
            </p:cNvSpPr>
            <p:nvPr/>
          </p:nvSpPr>
          <p:spPr bwMode="auto">
            <a:xfrm>
              <a:off x="7427068" y="3372735"/>
              <a:ext cx="453020" cy="663908"/>
            </a:xfrm>
            <a:custGeom>
              <a:avLst/>
              <a:gdLst>
                <a:gd name="T0" fmla="*/ 52 w 74"/>
                <a:gd name="T1" fmla="*/ 50 h 108"/>
                <a:gd name="T2" fmla="*/ 52 w 74"/>
                <a:gd name="T3" fmla="*/ 29 h 108"/>
                <a:gd name="T4" fmla="*/ 58 w 74"/>
                <a:gd name="T5" fmla="*/ 46 h 108"/>
                <a:gd name="T6" fmla="*/ 68 w 74"/>
                <a:gd name="T7" fmla="*/ 51 h 108"/>
                <a:gd name="T8" fmla="*/ 72 w 74"/>
                <a:gd name="T9" fmla="*/ 41 h 108"/>
                <a:gd name="T10" fmla="*/ 59 w 74"/>
                <a:gd name="T11" fmla="*/ 5 h 108"/>
                <a:gd name="T12" fmla="*/ 52 w 74"/>
                <a:gd name="T13" fmla="*/ 0 h 108"/>
                <a:gd name="T14" fmla="*/ 44 w 74"/>
                <a:gd name="T15" fmla="*/ 0 h 108"/>
                <a:gd name="T16" fmla="*/ 39 w 74"/>
                <a:gd name="T17" fmla="*/ 3 h 108"/>
                <a:gd name="T18" fmla="*/ 43 w 74"/>
                <a:gd name="T19" fmla="*/ 28 h 108"/>
                <a:gd name="T20" fmla="*/ 37 w 74"/>
                <a:gd name="T21" fmla="*/ 33 h 108"/>
                <a:gd name="T22" fmla="*/ 32 w 74"/>
                <a:gd name="T23" fmla="*/ 28 h 108"/>
                <a:gd name="T24" fmla="*/ 35 w 74"/>
                <a:gd name="T25" fmla="*/ 3 h 108"/>
                <a:gd name="T26" fmla="*/ 30 w 74"/>
                <a:gd name="T27" fmla="*/ 0 h 108"/>
                <a:gd name="T28" fmla="*/ 23 w 74"/>
                <a:gd name="T29" fmla="*/ 0 h 108"/>
                <a:gd name="T30" fmla="*/ 16 w 74"/>
                <a:gd name="T31" fmla="*/ 5 h 108"/>
                <a:gd name="T32" fmla="*/ 2 w 74"/>
                <a:gd name="T33" fmla="*/ 41 h 108"/>
                <a:gd name="T34" fmla="*/ 6 w 74"/>
                <a:gd name="T35" fmla="*/ 51 h 108"/>
                <a:gd name="T36" fmla="*/ 16 w 74"/>
                <a:gd name="T37" fmla="*/ 46 h 108"/>
                <a:gd name="T38" fmla="*/ 23 w 74"/>
                <a:gd name="T39" fmla="*/ 29 h 108"/>
                <a:gd name="T40" fmla="*/ 23 w 74"/>
                <a:gd name="T41" fmla="*/ 50 h 108"/>
                <a:gd name="T42" fmla="*/ 9 w 74"/>
                <a:gd name="T43" fmla="*/ 98 h 108"/>
                <a:gd name="T44" fmla="*/ 14 w 74"/>
                <a:gd name="T45" fmla="*/ 107 h 108"/>
                <a:gd name="T46" fmla="*/ 16 w 74"/>
                <a:gd name="T47" fmla="*/ 108 h 108"/>
                <a:gd name="T48" fmla="*/ 23 w 74"/>
                <a:gd name="T49" fmla="*/ 102 h 108"/>
                <a:gd name="T50" fmla="*/ 37 w 74"/>
                <a:gd name="T51" fmla="*/ 53 h 108"/>
                <a:gd name="T52" fmla="*/ 51 w 74"/>
                <a:gd name="T53" fmla="*/ 102 h 108"/>
                <a:gd name="T54" fmla="*/ 58 w 74"/>
                <a:gd name="T55" fmla="*/ 108 h 108"/>
                <a:gd name="T56" fmla="*/ 61 w 74"/>
                <a:gd name="T57" fmla="*/ 107 h 108"/>
                <a:gd name="T58" fmla="*/ 66 w 74"/>
                <a:gd name="T59" fmla="*/ 98 h 108"/>
                <a:gd name="T60" fmla="*/ 52 w 74"/>
                <a:gd name="T61" fmla="*/ 50 h 108"/>
                <a:gd name="T62" fmla="*/ 52 w 74"/>
                <a:gd name="T63" fmla="*/ 50 h 108"/>
                <a:gd name="T64" fmla="*/ 52 w 74"/>
                <a:gd name="T65" fmla="*/ 5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08">
                  <a:moveTo>
                    <a:pt x="52" y="50"/>
                  </a:moveTo>
                  <a:cubicBezTo>
                    <a:pt x="52" y="29"/>
                    <a:pt x="52" y="29"/>
                    <a:pt x="52" y="29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0" y="50"/>
                    <a:pt x="64" y="52"/>
                    <a:pt x="68" y="51"/>
                  </a:cubicBezTo>
                  <a:cubicBezTo>
                    <a:pt x="72" y="49"/>
                    <a:pt x="74" y="45"/>
                    <a:pt x="72" y="4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8" y="2"/>
                    <a:pt x="55" y="0"/>
                    <a:pt x="5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0" y="1"/>
                    <a:pt x="39" y="3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2" y="0"/>
                    <a:pt x="3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2"/>
                    <a:pt x="16" y="5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5"/>
                    <a:pt x="2" y="49"/>
                    <a:pt x="6" y="51"/>
                  </a:cubicBezTo>
                  <a:cubicBezTo>
                    <a:pt x="10" y="52"/>
                    <a:pt x="14" y="50"/>
                    <a:pt x="16" y="4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8" y="102"/>
                    <a:pt x="10" y="106"/>
                    <a:pt x="14" y="107"/>
                  </a:cubicBezTo>
                  <a:cubicBezTo>
                    <a:pt x="15" y="108"/>
                    <a:pt x="15" y="108"/>
                    <a:pt x="16" y="108"/>
                  </a:cubicBezTo>
                  <a:cubicBezTo>
                    <a:pt x="19" y="108"/>
                    <a:pt x="22" y="106"/>
                    <a:pt x="23" y="102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6"/>
                    <a:pt x="55" y="108"/>
                    <a:pt x="58" y="108"/>
                  </a:cubicBezTo>
                  <a:cubicBezTo>
                    <a:pt x="59" y="108"/>
                    <a:pt x="60" y="108"/>
                    <a:pt x="61" y="107"/>
                  </a:cubicBezTo>
                  <a:cubicBezTo>
                    <a:pt x="65" y="106"/>
                    <a:pt x="67" y="102"/>
                    <a:pt x="66" y="98"/>
                  </a:cubicBezTo>
                  <a:lnTo>
                    <a:pt x="52" y="50"/>
                  </a:lnTo>
                  <a:close/>
                  <a:moveTo>
                    <a:pt x="52" y="50"/>
                  </a:moveTo>
                  <a:cubicBezTo>
                    <a:pt x="52" y="50"/>
                    <a:pt x="52" y="50"/>
                    <a:pt x="52" y="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872456" y="834742"/>
            <a:ext cx="4105600" cy="1230606"/>
            <a:chOff x="7997500" y="408406"/>
            <a:chExt cx="4105600" cy="1230606"/>
          </a:xfrm>
        </p:grpSpPr>
        <p:sp>
          <p:nvSpPr>
            <p:cNvPr id="53" name="TextBox 92"/>
            <p:cNvSpPr txBox="1"/>
            <p:nvPr/>
          </p:nvSpPr>
          <p:spPr>
            <a:xfrm>
              <a:off x="7997500" y="808015"/>
              <a:ext cx="410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Collective faculty input from multiple work groups indicated using Active Learning strategies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54" name="TextBox 100"/>
            <p:cNvSpPr txBox="1"/>
            <p:nvPr/>
          </p:nvSpPr>
          <p:spPr>
            <a:xfrm>
              <a:off x="7997500" y="408406"/>
              <a:ext cx="3017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Recommendations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870342" y="2290917"/>
            <a:ext cx="4105600" cy="1266186"/>
            <a:chOff x="8003899" y="1704061"/>
            <a:chExt cx="4105600" cy="1266186"/>
          </a:xfrm>
        </p:grpSpPr>
        <p:sp>
          <p:nvSpPr>
            <p:cNvPr id="56" name="TextBox 92"/>
            <p:cNvSpPr txBox="1"/>
            <p:nvPr/>
          </p:nvSpPr>
          <p:spPr>
            <a:xfrm>
              <a:off x="8003899" y="2139250"/>
              <a:ext cx="410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/>
                  </a:solidFill>
                </a:rPr>
                <a:t>Student’s evaluations and informal feedback suggest students wish to interact with content, faculty and their peers.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57" name="TextBox 100"/>
            <p:cNvSpPr txBox="1"/>
            <p:nvPr/>
          </p:nvSpPr>
          <p:spPr>
            <a:xfrm>
              <a:off x="8003899" y="1704061"/>
              <a:ext cx="3017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Feedback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841861" y="3728531"/>
            <a:ext cx="4105600" cy="1019964"/>
            <a:chOff x="7962983" y="2945265"/>
            <a:chExt cx="4105600" cy="1019964"/>
          </a:xfrm>
        </p:grpSpPr>
        <p:sp>
          <p:nvSpPr>
            <p:cNvPr id="59" name="TextBox 92"/>
            <p:cNvSpPr txBox="1"/>
            <p:nvPr/>
          </p:nvSpPr>
          <p:spPr>
            <a:xfrm>
              <a:off x="7962983" y="3380454"/>
              <a:ext cx="410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4"/>
                  </a:solidFill>
                </a:rPr>
                <a:t>Most COPH courses employ a lecture-based approach</a:t>
              </a:r>
              <a:endParaRPr lang="en-US" sz="1600" dirty="0">
                <a:solidFill>
                  <a:schemeClr val="accent4"/>
                </a:solidFill>
              </a:endParaRPr>
            </a:p>
          </p:txBody>
        </p:sp>
        <p:sp>
          <p:nvSpPr>
            <p:cNvPr id="60" name="TextBox 100"/>
            <p:cNvSpPr txBox="1"/>
            <p:nvPr/>
          </p:nvSpPr>
          <p:spPr>
            <a:xfrm>
              <a:off x="7962983" y="2945265"/>
              <a:ext cx="3017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/>
                  </a:solidFill>
                </a:rPr>
                <a:t>Lecture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841861" y="4795749"/>
            <a:ext cx="4105600" cy="1266186"/>
            <a:chOff x="7993587" y="4204833"/>
            <a:chExt cx="4105600" cy="1266186"/>
          </a:xfrm>
        </p:grpSpPr>
        <p:sp>
          <p:nvSpPr>
            <p:cNvPr id="62" name="TextBox 92"/>
            <p:cNvSpPr txBox="1"/>
            <p:nvPr/>
          </p:nvSpPr>
          <p:spPr>
            <a:xfrm>
              <a:off x="7993587" y="4640022"/>
              <a:ext cx="410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3"/>
                  </a:solidFill>
                </a:rPr>
                <a:t>Evaluation data from the TMPH pilots suggest students learn better during Active Learning sessions </a:t>
              </a:r>
              <a:endParaRPr lang="en-US" sz="1600" dirty="0">
                <a:solidFill>
                  <a:schemeClr val="accent3"/>
                </a:solidFill>
              </a:endParaRPr>
            </a:p>
          </p:txBody>
        </p:sp>
        <p:sp>
          <p:nvSpPr>
            <p:cNvPr id="63" name="TextBox 100"/>
            <p:cNvSpPr txBox="1"/>
            <p:nvPr/>
          </p:nvSpPr>
          <p:spPr>
            <a:xfrm>
              <a:off x="7993587" y="4204833"/>
              <a:ext cx="3017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/>
                  </a:solidFill>
                </a:rPr>
                <a:t>TMPH</a:t>
              </a:r>
              <a:endParaRPr lang="en-US" sz="2400" b="1" dirty="0">
                <a:solidFill>
                  <a:schemeClr val="accent3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9418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ribbon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7F00"/>
      </a:accent1>
      <a:accent2>
        <a:srgbClr val="31353D"/>
      </a:accent2>
      <a:accent3>
        <a:srgbClr val="445878"/>
      </a:accent3>
      <a:accent4>
        <a:srgbClr val="4AA6A8"/>
      </a:accent4>
      <a:accent5>
        <a:srgbClr val="EEEFF7"/>
      </a:accent5>
      <a:accent6>
        <a:srgbClr val="E74C3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2527</TotalTime>
  <Words>625</Words>
  <Application>Microsoft Office PowerPoint</Application>
  <PresentationFormat>Widescreen</PresentationFormat>
  <Paragraphs>151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Mincho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A more technical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</dc:creator>
  <cp:lastModifiedBy>Montoya, Carlos</cp:lastModifiedBy>
  <cp:revision>327</cp:revision>
  <dcterms:created xsi:type="dcterms:W3CDTF">2016-02-20T15:00:24Z</dcterms:created>
  <dcterms:modified xsi:type="dcterms:W3CDTF">2016-03-31T16:00:20Z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D5010C30-30AC-4BB0-8536-0A0C066B9348</vt:lpwstr>
  </property>
  <property fmtid="{D5CDD505-2E9C-101B-9397-08002B2CF9AE}" pid="3" name="ArticulatePath">
    <vt:lpwstr>ribbon_arrows_2010_18323</vt:lpwstr>
  </property>
</Properties>
</file>